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xml" ContentType="application/vnd.openxmlformats-officedocument.drawingml.chart+xml"/>
  <Override PartName="/ppt/notesSlides/notesSlide51.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65"/>
  </p:notesMasterIdLst>
  <p:handoutMasterIdLst>
    <p:handoutMasterId r:id="rId66"/>
  </p:handoutMasterIdLst>
  <p:sldIdLst>
    <p:sldId id="565" r:id="rId3"/>
    <p:sldId id="526" r:id="rId4"/>
    <p:sldId id="464" r:id="rId5"/>
    <p:sldId id="463" r:id="rId6"/>
    <p:sldId id="435" r:id="rId7"/>
    <p:sldId id="448" r:id="rId8"/>
    <p:sldId id="469" r:id="rId9"/>
    <p:sldId id="462" r:id="rId10"/>
    <p:sldId id="467" r:id="rId11"/>
    <p:sldId id="490" r:id="rId12"/>
    <p:sldId id="489" r:id="rId13"/>
    <p:sldId id="529" r:id="rId14"/>
    <p:sldId id="491" r:id="rId15"/>
    <p:sldId id="471" r:id="rId16"/>
    <p:sldId id="472" r:id="rId17"/>
    <p:sldId id="528" r:id="rId18"/>
    <p:sldId id="525" r:id="rId19"/>
    <p:sldId id="486" r:id="rId20"/>
    <p:sldId id="492" r:id="rId21"/>
    <p:sldId id="493" r:id="rId22"/>
    <p:sldId id="496" r:id="rId23"/>
    <p:sldId id="497" r:id="rId24"/>
    <p:sldId id="495" r:id="rId25"/>
    <p:sldId id="494" r:id="rId26"/>
    <p:sldId id="527" r:id="rId27"/>
    <p:sldId id="523" r:id="rId28"/>
    <p:sldId id="503" r:id="rId29"/>
    <p:sldId id="507" r:id="rId30"/>
    <p:sldId id="530" r:id="rId31"/>
    <p:sldId id="531" r:id="rId32"/>
    <p:sldId id="532" r:id="rId33"/>
    <p:sldId id="533" r:id="rId34"/>
    <p:sldId id="534" r:id="rId35"/>
    <p:sldId id="535" r:id="rId36"/>
    <p:sldId id="536" r:id="rId37"/>
    <p:sldId id="537" r:id="rId38"/>
    <p:sldId id="538" r:id="rId39"/>
    <p:sldId id="539" r:id="rId40"/>
    <p:sldId id="540" r:id="rId41"/>
    <p:sldId id="542" r:id="rId42"/>
    <p:sldId id="543" r:id="rId43"/>
    <p:sldId id="544" r:id="rId44"/>
    <p:sldId id="545" r:id="rId45"/>
    <p:sldId id="546" r:id="rId46"/>
    <p:sldId id="547" r:id="rId47"/>
    <p:sldId id="548" r:id="rId48"/>
    <p:sldId id="549" r:id="rId49"/>
    <p:sldId id="550" r:id="rId50"/>
    <p:sldId id="551" r:id="rId51"/>
    <p:sldId id="552" r:id="rId52"/>
    <p:sldId id="553" r:id="rId53"/>
    <p:sldId id="554" r:id="rId54"/>
    <p:sldId id="555" r:id="rId55"/>
    <p:sldId id="556" r:id="rId56"/>
    <p:sldId id="557" r:id="rId57"/>
    <p:sldId id="558" r:id="rId58"/>
    <p:sldId id="560" r:id="rId59"/>
    <p:sldId id="561" r:id="rId60"/>
    <p:sldId id="562" r:id="rId61"/>
    <p:sldId id="563" r:id="rId62"/>
    <p:sldId id="564" r:id="rId63"/>
    <p:sldId id="569" r:id="rId64"/>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FC"/>
    <a:srgbClr val="007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3" d="100"/>
          <a:sy n="73" d="100"/>
        </p:scale>
        <p:origin x="10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harmon\Desktop\charts%20for%20R4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sz="1400" b="1" baseline="0" dirty="0" smtClean="0">
                <a:solidFill>
                  <a:schemeClr val="bg2">
                    <a:lumMod val="10000"/>
                  </a:schemeClr>
                </a:solidFill>
              </a:rPr>
              <a:t>2012 </a:t>
            </a:r>
            <a:endParaRPr lang="en-US" sz="1400" b="1" dirty="0">
              <a:solidFill>
                <a:schemeClr val="bg2">
                  <a:lumMod val="10000"/>
                </a:schemeClr>
              </a:solidFill>
            </a:endParaRPr>
          </a:p>
        </c:rich>
      </c:tx>
      <c:layout>
        <c:manualLayout>
          <c:xMode val="edge"/>
          <c:yMode val="edge"/>
          <c:x val="9.0607146547626499E-2"/>
          <c:y val="5.1057330208305898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'Summary '!$B$3:$B$6</c:f>
              <c:strCache>
                <c:ptCount val="4"/>
                <c:pt idx="0">
                  <c:v>High Income</c:v>
                </c:pt>
                <c:pt idx="1">
                  <c:v>UMIC</c:v>
                </c:pt>
                <c:pt idx="2">
                  <c:v>LMIC</c:v>
                </c:pt>
                <c:pt idx="3">
                  <c:v>Low Income</c:v>
                </c:pt>
              </c:strCache>
            </c:strRef>
          </c:cat>
          <c:val>
            <c:numRef>
              <c:f>'Summary '!$C$3:$C$6</c:f>
              <c:numCache>
                <c:formatCode>0.0%</c:formatCode>
                <c:ptCount val="4"/>
                <c:pt idx="0">
                  <c:v>0.18142053939171801</c:v>
                </c:pt>
                <c:pt idx="1">
                  <c:v>0.343323301681216</c:v>
                </c:pt>
                <c:pt idx="2">
                  <c:v>0.35527338822169102</c:v>
                </c:pt>
                <c:pt idx="3">
                  <c:v>0.119982770705376</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sz="1400" b="1" dirty="0" smtClean="0">
                <a:solidFill>
                  <a:schemeClr val="tx1">
                    <a:lumMod val="95000"/>
                    <a:lumOff val="5000"/>
                  </a:schemeClr>
                </a:solidFill>
              </a:rPr>
              <a:t>2035</a:t>
            </a:r>
            <a:endParaRPr lang="en-US" sz="1400" b="1" dirty="0">
              <a:solidFill>
                <a:schemeClr val="tx1">
                  <a:lumMod val="95000"/>
                  <a:lumOff val="5000"/>
                </a:schemeClr>
              </a:solidFill>
            </a:endParaRPr>
          </a:p>
        </c:rich>
      </c:tx>
      <c:layout>
        <c:manualLayout>
          <c:xMode val="edge"/>
          <c:yMode val="edge"/>
          <c:x val="0.116030061459709"/>
          <c:y val="5.1446945337620599E-2"/>
        </c:manualLayout>
      </c:layout>
      <c:overlay val="0"/>
      <c:spPr>
        <a:noFill/>
        <a:ln>
          <a:noFill/>
        </a:ln>
        <a:effectLst/>
      </c:spPr>
    </c:title>
    <c:autoTitleDeleted val="0"/>
    <c:plotArea>
      <c:layout/>
      <c:pieChart>
        <c:varyColors val="1"/>
        <c:ser>
          <c:idx val="0"/>
          <c:order val="0"/>
          <c:dPt>
            <c:idx val="0"/>
            <c:bubble3D val="0"/>
            <c:spPr>
              <a:solidFill>
                <a:srgbClr val="0070C0"/>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'Summary '!$D$3:$D$6</c:f>
              <c:strCache>
                <c:ptCount val="4"/>
                <c:pt idx="0">
                  <c:v>High Income</c:v>
                </c:pt>
                <c:pt idx="1">
                  <c:v>UMIC</c:v>
                </c:pt>
                <c:pt idx="2">
                  <c:v>LMIC</c:v>
                </c:pt>
                <c:pt idx="3">
                  <c:v>Low Income</c:v>
                </c:pt>
              </c:strCache>
            </c:strRef>
          </c:cat>
          <c:val>
            <c:numRef>
              <c:f>'Summary '!$E$3:$E$6</c:f>
              <c:numCache>
                <c:formatCode>0.0%</c:formatCode>
                <c:ptCount val="4"/>
                <c:pt idx="0">
                  <c:v>0.39782498341941003</c:v>
                </c:pt>
                <c:pt idx="1">
                  <c:v>0.18226937319115</c:v>
                </c:pt>
                <c:pt idx="2">
                  <c:v>0.322408886600003</c:v>
                </c:pt>
                <c:pt idx="3">
                  <c:v>9.7496714456014905E-2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9739718202113331E-2"/>
          <c:y val="2.5637593526973205E-2"/>
          <c:w val="0.70857691459906158"/>
          <c:h val="0.8826933634404347"/>
        </c:manualLayout>
      </c:layout>
      <c:lineChart>
        <c:grouping val="standard"/>
        <c:varyColors val="0"/>
        <c:ser>
          <c:idx val="1"/>
          <c:order val="0"/>
          <c:tx>
            <c:strRef>
              <c:f>'IFE+NPTs'!$A$72</c:f>
              <c:strCache>
                <c:ptCount val="1"/>
                <c:pt idx="0">
                  <c:v>IFE</c:v>
                </c:pt>
              </c:strCache>
            </c:strRef>
          </c:tx>
          <c:spPr>
            <a:ln>
              <a:solidFill>
                <a:srgbClr val="8064A2"/>
              </a:solidFill>
            </a:ln>
          </c:spPr>
          <c:marker>
            <c:symbol val="none"/>
          </c:marker>
          <c:cat>
            <c:numRef>
              <c:f>'IFE+NPTs'!$B$71:$BE$71</c:f>
              <c:numCache>
                <c:formatCode>General</c:formatCode>
                <c:ptCount val="5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numCache>
            </c:numRef>
          </c:cat>
          <c:val>
            <c:numRef>
              <c:f>'IFE+NPTs'!$B$72:$BE$72</c:f>
              <c:numCache>
                <c:formatCode>General</c:formatCode>
                <c:ptCount val="56"/>
                <c:pt idx="0">
                  <c:v>1492614.8990021322</c:v>
                </c:pt>
                <c:pt idx="1">
                  <c:v>1243277.530228714</c:v>
                </c:pt>
                <c:pt idx="2">
                  <c:v>1131109.6625160547</c:v>
                </c:pt>
                <c:pt idx="3">
                  <c:v>1013256.5003845716</c:v>
                </c:pt>
                <c:pt idx="4">
                  <c:v>894333.14083290577</c:v>
                </c:pt>
                <c:pt idx="5">
                  <c:v>776124.97123998869</c:v>
                </c:pt>
                <c:pt idx="6">
                  <c:v>758388.05326158204</c:v>
                </c:pt>
                <c:pt idx="7">
                  <c:v>764563.94108192122</c:v>
                </c:pt>
                <c:pt idx="8">
                  <c:v>768738.1250235046</c:v>
                </c:pt>
                <c:pt idx="9">
                  <c:v>770982.02058148931</c:v>
                </c:pt>
                <c:pt idx="10">
                  <c:v>771638.21513119526</c:v>
                </c:pt>
                <c:pt idx="11">
                  <c:v>771076.20623452286</c:v>
                </c:pt>
                <c:pt idx="12">
                  <c:v>768826.10063348094</c:v>
                </c:pt>
                <c:pt idx="13">
                  <c:v>764759.55743822153</c:v>
                </c:pt>
                <c:pt idx="14">
                  <c:v>761146.34738613444</c:v>
                </c:pt>
                <c:pt idx="15">
                  <c:v>758408.7534051059</c:v>
                </c:pt>
                <c:pt idx="16">
                  <c:v>754742.75798703288</c:v>
                </c:pt>
                <c:pt idx="17">
                  <c:v>750322.24233751581</c:v>
                </c:pt>
                <c:pt idx="18">
                  <c:v>746019.71750608459</c:v>
                </c:pt>
                <c:pt idx="19">
                  <c:v>741787.57316263451</c:v>
                </c:pt>
                <c:pt idx="20">
                  <c:v>737409.49280734127</c:v>
                </c:pt>
                <c:pt idx="21">
                  <c:v>732824.41101680964</c:v>
                </c:pt>
                <c:pt idx="22">
                  <c:v>728075.79809243954</c:v>
                </c:pt>
                <c:pt idx="23">
                  <c:v>723355.13036182674</c:v>
                </c:pt>
                <c:pt idx="24">
                  <c:v>718676.89792543766</c:v>
                </c:pt>
                <c:pt idx="25">
                  <c:v>714077.32603443938</c:v>
                </c:pt>
                <c:pt idx="26">
                  <c:v>709547.09962424589</c:v>
                </c:pt>
                <c:pt idx="27">
                  <c:v>705037.57335757627</c:v>
                </c:pt>
                <c:pt idx="28">
                  <c:v>700568.41237077804</c:v>
                </c:pt>
                <c:pt idx="29">
                  <c:v>696193.43703701347</c:v>
                </c:pt>
                <c:pt idx="30">
                  <c:v>691986.13286579191</c:v>
                </c:pt>
                <c:pt idx="31">
                  <c:v>687791.24878068478</c:v>
                </c:pt>
                <c:pt idx="32">
                  <c:v>683537.36928653461</c:v>
                </c:pt>
                <c:pt idx="33">
                  <c:v>679276.24474215112</c:v>
                </c:pt>
                <c:pt idx="34">
                  <c:v>674966.47486048657</c:v>
                </c:pt>
                <c:pt idx="35">
                  <c:v>670466.2636584026</c:v>
                </c:pt>
                <c:pt idx="36">
                  <c:v>665590.34485136089</c:v>
                </c:pt>
                <c:pt idx="37">
                  <c:v>660509.49462343322</c:v>
                </c:pt>
                <c:pt idx="38">
                  <c:v>655227.85300332413</c:v>
                </c:pt>
                <c:pt idx="39">
                  <c:v>649728.85987621464</c:v>
                </c:pt>
                <c:pt idx="40">
                  <c:v>643868.64924461418</c:v>
                </c:pt>
                <c:pt idx="41">
                  <c:v>637533.37031914131</c:v>
                </c:pt>
                <c:pt idx="42">
                  <c:v>631241.56169506861</c:v>
                </c:pt>
                <c:pt idx="43">
                  <c:v>624946.64804946736</c:v>
                </c:pt>
                <c:pt idx="44">
                  <c:v>618856.66582475218</c:v>
                </c:pt>
                <c:pt idx="45">
                  <c:v>612846.3791526038</c:v>
                </c:pt>
                <c:pt idx="46">
                  <c:v>606871.28272444592</c:v>
                </c:pt>
                <c:pt idx="47">
                  <c:v>601076.27754494548</c:v>
                </c:pt>
                <c:pt idx="48">
                  <c:v>595899.17164963181</c:v>
                </c:pt>
                <c:pt idx="49">
                  <c:v>589906.48009947874</c:v>
                </c:pt>
                <c:pt idx="50">
                  <c:v>582755.61551916646</c:v>
                </c:pt>
                <c:pt idx="51">
                  <c:v>575602.68092450174</c:v>
                </c:pt>
                <c:pt idx="52">
                  <c:v>568360.73571268457</c:v>
                </c:pt>
                <c:pt idx="53">
                  <c:v>561026.67486218631</c:v>
                </c:pt>
                <c:pt idx="54">
                  <c:v>553787.2518801738</c:v>
                </c:pt>
                <c:pt idx="55">
                  <c:v>546641.24557059561</c:v>
                </c:pt>
              </c:numCache>
            </c:numRef>
          </c:val>
          <c:smooth val="0"/>
        </c:ser>
        <c:ser>
          <c:idx val="2"/>
          <c:order val="1"/>
          <c:tx>
            <c:strRef>
              <c:f>'IFE+NPTs'!$A$73</c:f>
              <c:strCache>
                <c:ptCount val="1"/>
                <c:pt idx="0">
                  <c:v>IFE + PrEP</c:v>
                </c:pt>
              </c:strCache>
            </c:strRef>
          </c:tx>
          <c:spPr>
            <a:ln>
              <a:solidFill>
                <a:srgbClr val="C00000"/>
              </a:solidFill>
            </a:ln>
          </c:spPr>
          <c:marker>
            <c:symbol val="none"/>
          </c:marker>
          <c:cat>
            <c:numRef>
              <c:f>'IFE+NPTs'!$B$71:$BE$71</c:f>
              <c:numCache>
                <c:formatCode>General</c:formatCode>
                <c:ptCount val="5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numCache>
            </c:numRef>
          </c:cat>
          <c:val>
            <c:numRef>
              <c:f>'IFE+NPTs'!$B$73:$BE$73</c:f>
              <c:numCache>
                <c:formatCode>General</c:formatCode>
                <c:ptCount val="56"/>
                <c:pt idx="0">
                  <c:v>1492614.8990021322</c:v>
                </c:pt>
                <c:pt idx="1">
                  <c:v>1243277.530228714</c:v>
                </c:pt>
                <c:pt idx="2">
                  <c:v>1131109.6625160547</c:v>
                </c:pt>
                <c:pt idx="3">
                  <c:v>1013256.5003845716</c:v>
                </c:pt>
                <c:pt idx="4">
                  <c:v>883059.84266981971</c:v>
                </c:pt>
                <c:pt idx="5">
                  <c:v>754753.10805879487</c:v>
                </c:pt>
                <c:pt idx="6">
                  <c:v>726441.52176123194</c:v>
                </c:pt>
                <c:pt idx="7">
                  <c:v>720775.89247875556</c:v>
                </c:pt>
                <c:pt idx="8">
                  <c:v>712659.36620305595</c:v>
                </c:pt>
                <c:pt idx="9">
                  <c:v>702281.3492473762</c:v>
                </c:pt>
                <c:pt idx="10">
                  <c:v>689897.488384236</c:v>
                </c:pt>
                <c:pt idx="11">
                  <c:v>685607.3836389191</c:v>
                </c:pt>
                <c:pt idx="12">
                  <c:v>680011.09983724752</c:v>
                </c:pt>
                <c:pt idx="13">
                  <c:v>672568.36323324905</c:v>
                </c:pt>
                <c:pt idx="14">
                  <c:v>665146.32677277445</c:v>
                </c:pt>
                <c:pt idx="15">
                  <c:v>658128.97811819101</c:v>
                </c:pt>
                <c:pt idx="16">
                  <c:v>650215.31324902503</c:v>
                </c:pt>
                <c:pt idx="17">
                  <c:v>641607.15856463404</c:v>
                </c:pt>
                <c:pt idx="18">
                  <c:v>633013.49398070981</c:v>
                </c:pt>
                <c:pt idx="19">
                  <c:v>624491.24489194283</c:v>
                </c:pt>
                <c:pt idx="20">
                  <c:v>616031.09623374732</c:v>
                </c:pt>
                <c:pt idx="21">
                  <c:v>607609.24284107098</c:v>
                </c:pt>
                <c:pt idx="22">
                  <c:v>599278.47007989953</c:v>
                </c:pt>
                <c:pt idx="23">
                  <c:v>591265.44452181912</c:v>
                </c:pt>
                <c:pt idx="24">
                  <c:v>583602.25138929172</c:v>
                </c:pt>
                <c:pt idx="25">
                  <c:v>576297.17073972675</c:v>
                </c:pt>
                <c:pt idx="26">
                  <c:v>569461.98334815318</c:v>
                </c:pt>
                <c:pt idx="27">
                  <c:v>563119.45937244699</c:v>
                </c:pt>
                <c:pt idx="28">
                  <c:v>557300.64902789425</c:v>
                </c:pt>
                <c:pt idx="29">
                  <c:v>551949.66192698025</c:v>
                </c:pt>
                <c:pt idx="30">
                  <c:v>547009.57267501461</c:v>
                </c:pt>
                <c:pt idx="31">
                  <c:v>542089.14855939662</c:v>
                </c:pt>
                <c:pt idx="32">
                  <c:v>537158.37437201675</c:v>
                </c:pt>
                <c:pt idx="33">
                  <c:v>532057.85900774132</c:v>
                </c:pt>
                <c:pt idx="34">
                  <c:v>526755.51724410849</c:v>
                </c:pt>
                <c:pt idx="35">
                  <c:v>521438.68538000889</c:v>
                </c:pt>
                <c:pt idx="36">
                  <c:v>515699.57058802282</c:v>
                </c:pt>
                <c:pt idx="37">
                  <c:v>509994.61103285116</c:v>
                </c:pt>
                <c:pt idx="38">
                  <c:v>504279.3014059175</c:v>
                </c:pt>
                <c:pt idx="39">
                  <c:v>498454.28101830755</c:v>
                </c:pt>
                <c:pt idx="40">
                  <c:v>492122.10711436335</c:v>
                </c:pt>
                <c:pt idx="41">
                  <c:v>485709.20265067613</c:v>
                </c:pt>
                <c:pt idx="42">
                  <c:v>479333.55844533187</c:v>
                </c:pt>
                <c:pt idx="43">
                  <c:v>472903.05885964941</c:v>
                </c:pt>
                <c:pt idx="44">
                  <c:v>466495.32943184319</c:v>
                </c:pt>
                <c:pt idx="45">
                  <c:v>460037.9196595797</c:v>
                </c:pt>
                <c:pt idx="46">
                  <c:v>453593.96498060675</c:v>
                </c:pt>
                <c:pt idx="47">
                  <c:v>447342.52163640555</c:v>
                </c:pt>
                <c:pt idx="48">
                  <c:v>441617.89694488619</c:v>
                </c:pt>
                <c:pt idx="49">
                  <c:v>435733.88114823325</c:v>
                </c:pt>
                <c:pt idx="50">
                  <c:v>428997.0194383979</c:v>
                </c:pt>
                <c:pt idx="51">
                  <c:v>421588.43807121372</c:v>
                </c:pt>
                <c:pt idx="52">
                  <c:v>413692.36832404305</c:v>
                </c:pt>
                <c:pt idx="53">
                  <c:v>405924.63946672023</c:v>
                </c:pt>
                <c:pt idx="54">
                  <c:v>398302.76201063383</c:v>
                </c:pt>
                <c:pt idx="55">
                  <c:v>390823.99736492505</c:v>
                </c:pt>
              </c:numCache>
            </c:numRef>
          </c:val>
          <c:smooth val="0"/>
        </c:ser>
        <c:ser>
          <c:idx val="3"/>
          <c:order val="2"/>
          <c:tx>
            <c:strRef>
              <c:f>'IFE+NPTs'!$A$74</c:f>
              <c:strCache>
                <c:ptCount val="1"/>
                <c:pt idx="0">
                  <c:v>IFE + TasP</c:v>
                </c:pt>
              </c:strCache>
            </c:strRef>
          </c:tx>
          <c:spPr>
            <a:ln>
              <a:solidFill>
                <a:schemeClr val="accent3">
                  <a:lumMod val="75000"/>
                </a:schemeClr>
              </a:solidFill>
            </a:ln>
          </c:spPr>
          <c:marker>
            <c:symbol val="none"/>
          </c:marker>
          <c:cat>
            <c:numRef>
              <c:f>'IFE+NPTs'!$B$71:$BE$71</c:f>
              <c:numCache>
                <c:formatCode>General</c:formatCode>
                <c:ptCount val="5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numCache>
            </c:numRef>
          </c:cat>
          <c:val>
            <c:numRef>
              <c:f>'IFE+NPTs'!$B$74:$BE$74</c:f>
              <c:numCache>
                <c:formatCode>General</c:formatCode>
                <c:ptCount val="56"/>
                <c:pt idx="0">
                  <c:v>1492614.8990021322</c:v>
                </c:pt>
                <c:pt idx="1">
                  <c:v>1243277.530228714</c:v>
                </c:pt>
                <c:pt idx="2">
                  <c:v>1131109.6625160547</c:v>
                </c:pt>
                <c:pt idx="3">
                  <c:v>839705.46207347873</c:v>
                </c:pt>
                <c:pt idx="4">
                  <c:v>627905.73356620106</c:v>
                </c:pt>
                <c:pt idx="5">
                  <c:v>534734.38756537449</c:v>
                </c:pt>
                <c:pt idx="6">
                  <c:v>528964.22255810269</c:v>
                </c:pt>
                <c:pt idx="7">
                  <c:v>548937.79104426084</c:v>
                </c:pt>
                <c:pt idx="8">
                  <c:v>565560.00629390834</c:v>
                </c:pt>
                <c:pt idx="9">
                  <c:v>577623.01493242907</c:v>
                </c:pt>
                <c:pt idx="10">
                  <c:v>584887.73030212242</c:v>
                </c:pt>
                <c:pt idx="11">
                  <c:v>588074.51739761839</c:v>
                </c:pt>
                <c:pt idx="12">
                  <c:v>587579.78396739857</c:v>
                </c:pt>
                <c:pt idx="13">
                  <c:v>584047.30447505438</c:v>
                </c:pt>
                <c:pt idx="14">
                  <c:v>579591.59858154668</c:v>
                </c:pt>
                <c:pt idx="15">
                  <c:v>575570.59570203978</c:v>
                </c:pt>
                <c:pt idx="16">
                  <c:v>570737.11218922201</c:v>
                </c:pt>
                <c:pt idx="17">
                  <c:v>565198.78878941725</c:v>
                </c:pt>
                <c:pt idx="18">
                  <c:v>559841.59164544614</c:v>
                </c:pt>
                <c:pt idx="19">
                  <c:v>554719.34113047074</c:v>
                </c:pt>
                <c:pt idx="20">
                  <c:v>549704.73136181931</c:v>
                </c:pt>
                <c:pt idx="21">
                  <c:v>544696.33163622499</c:v>
                </c:pt>
                <c:pt idx="22">
                  <c:v>539693.10694651166</c:v>
                </c:pt>
                <c:pt idx="23">
                  <c:v>534866.8684839271</c:v>
                </c:pt>
                <c:pt idx="24">
                  <c:v>530182.42600448104</c:v>
                </c:pt>
                <c:pt idx="25">
                  <c:v>525575.60906324931</c:v>
                </c:pt>
                <c:pt idx="26">
                  <c:v>521157.16342808458</c:v>
                </c:pt>
                <c:pt idx="27">
                  <c:v>516828.76341724856</c:v>
                </c:pt>
                <c:pt idx="28">
                  <c:v>512579.02395180316</c:v>
                </c:pt>
                <c:pt idx="29">
                  <c:v>508311.68936436251</c:v>
                </c:pt>
                <c:pt idx="30">
                  <c:v>503860.12349955965</c:v>
                </c:pt>
                <c:pt idx="31">
                  <c:v>499350.59723289002</c:v>
                </c:pt>
                <c:pt idx="32">
                  <c:v>494843.14098057273</c:v>
                </c:pt>
                <c:pt idx="33">
                  <c:v>490188.71370923618</c:v>
                </c:pt>
                <c:pt idx="34">
                  <c:v>485353.16018206597</c:v>
                </c:pt>
                <c:pt idx="35">
                  <c:v>480389.26576504798</c:v>
                </c:pt>
                <c:pt idx="36">
                  <c:v>475015.50850625779</c:v>
                </c:pt>
                <c:pt idx="37">
                  <c:v>469313.65397261467</c:v>
                </c:pt>
                <c:pt idx="38">
                  <c:v>463474.14348453801</c:v>
                </c:pt>
                <c:pt idx="39">
                  <c:v>457562.18249412783</c:v>
                </c:pt>
                <c:pt idx="40">
                  <c:v>451718.5319773464</c:v>
                </c:pt>
                <c:pt idx="41">
                  <c:v>445944.22694136982</c:v>
                </c:pt>
                <c:pt idx="42">
                  <c:v>439900.82003958325</c:v>
                </c:pt>
                <c:pt idx="43">
                  <c:v>433594.52131504385</c:v>
                </c:pt>
                <c:pt idx="44">
                  <c:v>427635.98500170506</c:v>
                </c:pt>
                <c:pt idx="45">
                  <c:v>421758.17924810929</c:v>
                </c:pt>
                <c:pt idx="46">
                  <c:v>415821.37808547053</c:v>
                </c:pt>
                <c:pt idx="47">
                  <c:v>410016.02283420815</c:v>
                </c:pt>
                <c:pt idx="48">
                  <c:v>404568.78006590839</c:v>
                </c:pt>
                <c:pt idx="49">
                  <c:v>398699.2543697221</c:v>
                </c:pt>
                <c:pt idx="50">
                  <c:v>391914.78232978191</c:v>
                </c:pt>
                <c:pt idx="51">
                  <c:v>385155.15046207031</c:v>
                </c:pt>
                <c:pt idx="52">
                  <c:v>378670.83050322585</c:v>
                </c:pt>
                <c:pt idx="53">
                  <c:v>372347.97166386736</c:v>
                </c:pt>
                <c:pt idx="54">
                  <c:v>366130.68880417786</c:v>
                </c:pt>
                <c:pt idx="55">
                  <c:v>360017.21906849882</c:v>
                </c:pt>
              </c:numCache>
            </c:numRef>
          </c:val>
          <c:smooth val="0"/>
        </c:ser>
        <c:ser>
          <c:idx val="4"/>
          <c:order val="3"/>
          <c:tx>
            <c:strRef>
              <c:f>'IFE+NPTs'!$A$75</c:f>
              <c:strCache>
                <c:ptCount val="1"/>
                <c:pt idx="0">
                  <c:v>IFE + Vaccine*</c:v>
                </c:pt>
              </c:strCache>
            </c:strRef>
          </c:tx>
          <c:spPr>
            <a:ln>
              <a:solidFill>
                <a:srgbClr val="376092"/>
              </a:solidFill>
            </a:ln>
          </c:spPr>
          <c:marker>
            <c:symbol val="none"/>
          </c:marker>
          <c:cat>
            <c:numRef>
              <c:f>'IFE+NPTs'!$B$71:$BE$71</c:f>
              <c:numCache>
                <c:formatCode>General</c:formatCode>
                <c:ptCount val="5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numCache>
            </c:numRef>
          </c:cat>
          <c:val>
            <c:numRef>
              <c:f>'IFE+NPTs'!$B$75:$BE$75</c:f>
              <c:numCache>
                <c:formatCode>General</c:formatCode>
                <c:ptCount val="56"/>
                <c:pt idx="0">
                  <c:v>1492614.8990021322</c:v>
                </c:pt>
                <c:pt idx="1">
                  <c:v>1243277.530228714</c:v>
                </c:pt>
                <c:pt idx="2">
                  <c:v>1131109.6625160547</c:v>
                </c:pt>
                <c:pt idx="3">
                  <c:v>1013256.5003845716</c:v>
                </c:pt>
                <c:pt idx="4">
                  <c:v>894333.14083290577</c:v>
                </c:pt>
                <c:pt idx="5">
                  <c:v>776124.97123998869</c:v>
                </c:pt>
                <c:pt idx="6">
                  <c:v>758388.05326158204</c:v>
                </c:pt>
                <c:pt idx="7">
                  <c:v>764563.94108192122</c:v>
                </c:pt>
                <c:pt idx="8">
                  <c:v>768738.1250235046</c:v>
                </c:pt>
                <c:pt idx="9">
                  <c:v>770982.02058148931</c:v>
                </c:pt>
                <c:pt idx="10">
                  <c:v>771638.21513119526</c:v>
                </c:pt>
                <c:pt idx="11">
                  <c:v>771076.20623452286</c:v>
                </c:pt>
                <c:pt idx="12">
                  <c:v>749832.68394317687</c:v>
                </c:pt>
                <c:pt idx="13">
                  <c:v>698885.49070228951</c:v>
                </c:pt>
                <c:pt idx="14">
                  <c:v>643891.41940249037</c:v>
                </c:pt>
                <c:pt idx="15">
                  <c:v>591654.60722006741</c:v>
                </c:pt>
                <c:pt idx="16">
                  <c:v>538319.65242370451</c:v>
                </c:pt>
                <c:pt idx="17">
                  <c:v>485162.7188616466</c:v>
                </c:pt>
                <c:pt idx="18">
                  <c:v>450398.89782770129</c:v>
                </c:pt>
                <c:pt idx="19">
                  <c:v>436633.30238434434</c:v>
                </c:pt>
                <c:pt idx="20">
                  <c:v>425394.15945807268</c:v>
                </c:pt>
                <c:pt idx="21">
                  <c:v>412463.81480590283</c:v>
                </c:pt>
                <c:pt idx="22">
                  <c:v>398637.15393915056</c:v>
                </c:pt>
                <c:pt idx="23">
                  <c:v>385910.70570069063</c:v>
                </c:pt>
                <c:pt idx="24">
                  <c:v>371774.57768825686</c:v>
                </c:pt>
                <c:pt idx="25">
                  <c:v>357453.18339128466</c:v>
                </c:pt>
                <c:pt idx="26">
                  <c:v>343917.35954104242</c:v>
                </c:pt>
                <c:pt idx="27">
                  <c:v>329564.91502878442</c:v>
                </c:pt>
                <c:pt idx="28">
                  <c:v>316849.85186926264</c:v>
                </c:pt>
                <c:pt idx="29">
                  <c:v>305321.94194083335</c:v>
                </c:pt>
                <c:pt idx="30">
                  <c:v>294555.79729408154</c:v>
                </c:pt>
                <c:pt idx="31">
                  <c:v>284528.64777113101</c:v>
                </c:pt>
                <c:pt idx="32">
                  <c:v>273660.03741393617</c:v>
                </c:pt>
                <c:pt idx="33">
                  <c:v>263771.57885259535</c:v>
                </c:pt>
                <c:pt idx="34">
                  <c:v>254410.97395111265</c:v>
                </c:pt>
                <c:pt idx="35">
                  <c:v>244470.76503096227</c:v>
                </c:pt>
                <c:pt idx="36">
                  <c:v>235743.58452130921</c:v>
                </c:pt>
                <c:pt idx="37">
                  <c:v>227726.41893452403</c:v>
                </c:pt>
                <c:pt idx="38">
                  <c:v>219958.69007720117</c:v>
                </c:pt>
                <c:pt idx="39">
                  <c:v>212631.87427693623</c:v>
                </c:pt>
                <c:pt idx="40">
                  <c:v>204877.60051290385</c:v>
                </c:pt>
                <c:pt idx="41">
                  <c:v>198072.4283294398</c:v>
                </c:pt>
                <c:pt idx="42">
                  <c:v>191597.42343518109</c:v>
                </c:pt>
                <c:pt idx="43">
                  <c:v>184519.00935720227</c:v>
                </c:pt>
                <c:pt idx="44">
                  <c:v>178243.76084794864</c:v>
                </c:pt>
                <c:pt idx="45">
                  <c:v>172464.28077609112</c:v>
                </c:pt>
                <c:pt idx="46">
                  <c:v>166835.91175195764</c:v>
                </c:pt>
                <c:pt idx="47">
                  <c:v>161584.28533995815</c:v>
                </c:pt>
                <c:pt idx="48">
                  <c:v>156131.86753577739</c:v>
                </c:pt>
                <c:pt idx="49">
                  <c:v>151483.65030749797</c:v>
                </c:pt>
                <c:pt idx="50">
                  <c:v>146518.72088330376</c:v>
                </c:pt>
                <c:pt idx="51">
                  <c:v>141253.63937801376</c:v>
                </c:pt>
                <c:pt idx="52">
                  <c:v>136253.51970982898</c:v>
                </c:pt>
                <c:pt idx="53">
                  <c:v>131384.84595302065</c:v>
                </c:pt>
                <c:pt idx="54">
                  <c:v>126690.14189769755</c:v>
                </c:pt>
                <c:pt idx="55">
                  <c:v>122163.19117805937</c:v>
                </c:pt>
              </c:numCache>
            </c:numRef>
          </c:val>
          <c:smooth val="0"/>
        </c:ser>
        <c:ser>
          <c:idx val="5"/>
          <c:order val="4"/>
          <c:tx>
            <c:strRef>
              <c:f>'IFE+NPTs'!$A$76</c:f>
              <c:strCache>
                <c:ptCount val="1"/>
                <c:pt idx="0">
                  <c:v>IFE + Combination</c:v>
                </c:pt>
              </c:strCache>
            </c:strRef>
          </c:tx>
          <c:spPr>
            <a:ln>
              <a:solidFill>
                <a:schemeClr val="accent6">
                  <a:lumMod val="75000"/>
                </a:schemeClr>
              </a:solidFill>
            </a:ln>
          </c:spPr>
          <c:marker>
            <c:symbol val="none"/>
          </c:marker>
          <c:cat>
            <c:numRef>
              <c:f>'IFE+NPTs'!$B$71:$BE$71</c:f>
              <c:numCache>
                <c:formatCode>General</c:formatCode>
                <c:ptCount val="5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numCache>
            </c:numRef>
          </c:cat>
          <c:val>
            <c:numRef>
              <c:f>'IFE+NPTs'!$B$76:$BE$76</c:f>
              <c:numCache>
                <c:formatCode>General</c:formatCode>
                <c:ptCount val="56"/>
                <c:pt idx="0">
                  <c:v>1492614.8990021322</c:v>
                </c:pt>
                <c:pt idx="1">
                  <c:v>1243277.530228714</c:v>
                </c:pt>
                <c:pt idx="2">
                  <c:v>1131109.6625160547</c:v>
                </c:pt>
                <c:pt idx="3">
                  <c:v>839705.46207347873</c:v>
                </c:pt>
                <c:pt idx="4">
                  <c:v>620338.79610105953</c:v>
                </c:pt>
                <c:pt idx="5">
                  <c:v>520823.89111735066</c:v>
                </c:pt>
                <c:pt idx="6">
                  <c:v>508351.01963705785</c:v>
                </c:pt>
                <c:pt idx="7">
                  <c:v>520163.55653894</c:v>
                </c:pt>
                <c:pt idx="8">
                  <c:v>528121.7267166822</c:v>
                </c:pt>
                <c:pt idx="9">
                  <c:v>531295.05871888762</c:v>
                </c:pt>
                <c:pt idx="10">
                  <c:v>529426.87076586066</c:v>
                </c:pt>
                <c:pt idx="11">
                  <c:v>530338.71208808606</c:v>
                </c:pt>
                <c:pt idx="12">
                  <c:v>515527.75939677493</c:v>
                </c:pt>
                <c:pt idx="13">
                  <c:v>479290.08814393176</c:v>
                </c:pt>
                <c:pt idx="14">
                  <c:v>439608.94801589707</c:v>
                </c:pt>
                <c:pt idx="15">
                  <c:v>402572.25122303353</c:v>
                </c:pt>
                <c:pt idx="16">
                  <c:v>365132.93663863116</c:v>
                </c:pt>
                <c:pt idx="17">
                  <c:v>327972.03898462455</c:v>
                </c:pt>
                <c:pt idx="18">
                  <c:v>303049.06618191517</c:v>
                </c:pt>
                <c:pt idx="19">
                  <c:v>291780.94305471011</c:v>
                </c:pt>
                <c:pt idx="20">
                  <c:v>282088.10084966966</c:v>
                </c:pt>
                <c:pt idx="21">
                  <c:v>270834.4678229313</c:v>
                </c:pt>
                <c:pt idx="22">
                  <c:v>258922.57023213469</c:v>
                </c:pt>
                <c:pt idx="23">
                  <c:v>247997.03448024928</c:v>
                </c:pt>
                <c:pt idx="24">
                  <c:v>236389.42899925317</c:v>
                </c:pt>
                <c:pt idx="25">
                  <c:v>224890.49927175726</c:v>
                </c:pt>
                <c:pt idx="26">
                  <c:v>214158.5098618198</c:v>
                </c:pt>
                <c:pt idx="27">
                  <c:v>203053.91786845311</c:v>
                </c:pt>
                <c:pt idx="28">
                  <c:v>193147.86418511707</c:v>
                </c:pt>
                <c:pt idx="29">
                  <c:v>184001.50576910615</c:v>
                </c:pt>
                <c:pt idx="30">
                  <c:v>175279.50029533403</c:v>
                </c:pt>
                <c:pt idx="31">
                  <c:v>167198.16426362493</c:v>
                </c:pt>
                <c:pt idx="32">
                  <c:v>158797.01101447243</c:v>
                </c:pt>
                <c:pt idx="33">
                  <c:v>151320.11917365959</c:v>
                </c:pt>
                <c:pt idx="34">
                  <c:v>144313.12059083805</c:v>
                </c:pt>
                <c:pt idx="35">
                  <c:v>136997.68986951123</c:v>
                </c:pt>
                <c:pt idx="36">
                  <c:v>130517.50993937154</c:v>
                </c:pt>
                <c:pt idx="37">
                  <c:v>124487.55813087548</c:v>
                </c:pt>
                <c:pt idx="38">
                  <c:v>118636.66256386068</c:v>
                </c:pt>
                <c:pt idx="39">
                  <c:v>113153.19454439412</c:v>
                </c:pt>
                <c:pt idx="40">
                  <c:v>107409.93972370331</c:v>
                </c:pt>
                <c:pt idx="41">
                  <c:v>102373.59480435181</c:v>
                </c:pt>
                <c:pt idx="42">
                  <c:v>97727.44759042481</c:v>
                </c:pt>
                <c:pt idx="43">
                  <c:v>92840.143704444985</c:v>
                </c:pt>
                <c:pt idx="44">
                  <c:v>88558.319016537644</c:v>
                </c:pt>
                <c:pt idx="45">
                  <c:v>84599.416567602282</c:v>
                </c:pt>
                <c:pt idx="46">
                  <c:v>80752.294893695682</c:v>
                </c:pt>
                <c:pt idx="47">
                  <c:v>76687.821712788704</c:v>
                </c:pt>
                <c:pt idx="48">
                  <c:v>72222.80075469533</c:v>
                </c:pt>
                <c:pt idx="49">
                  <c:v>68340.488836798191</c:v>
                </c:pt>
                <c:pt idx="50">
                  <c:v>64610.322973801318</c:v>
                </c:pt>
                <c:pt idx="51">
                  <c:v>61020.918086766593</c:v>
                </c:pt>
                <c:pt idx="52">
                  <c:v>57710.96513730377</c:v>
                </c:pt>
                <c:pt idx="53">
                  <c:v>54558.333278622173</c:v>
                </c:pt>
                <c:pt idx="54">
                  <c:v>51577.923243171696</c:v>
                </c:pt>
                <c:pt idx="55">
                  <c:v>48760.326905384063</c:v>
                </c:pt>
              </c:numCache>
            </c:numRef>
          </c:val>
          <c:smooth val="0"/>
        </c:ser>
        <c:dLbls>
          <c:showLegendKey val="0"/>
          <c:showVal val="0"/>
          <c:showCatName val="0"/>
          <c:showSerName val="0"/>
          <c:showPercent val="0"/>
          <c:showBubbleSize val="0"/>
        </c:dLbls>
        <c:smooth val="0"/>
        <c:axId val="507945056"/>
        <c:axId val="507942704"/>
      </c:lineChart>
      <c:catAx>
        <c:axId val="507945056"/>
        <c:scaling>
          <c:orientation val="minMax"/>
        </c:scaling>
        <c:delete val="0"/>
        <c:axPos val="b"/>
        <c:numFmt formatCode="General" sourceLinked="1"/>
        <c:majorTickMark val="none"/>
        <c:minorTickMark val="none"/>
        <c:tickLblPos val="nextTo"/>
        <c:txPr>
          <a:bodyPr/>
          <a:lstStyle/>
          <a:p>
            <a:pPr>
              <a:defRPr>
                <a:solidFill>
                  <a:srgbClr val="595959"/>
                </a:solidFill>
              </a:defRPr>
            </a:pPr>
            <a:endParaRPr lang="en-US"/>
          </a:p>
        </c:txPr>
        <c:crossAx val="507942704"/>
        <c:crosses val="autoZero"/>
        <c:auto val="1"/>
        <c:lblAlgn val="ctr"/>
        <c:lblOffset val="100"/>
        <c:tickLblSkip val="5"/>
        <c:noMultiLvlLbl val="0"/>
      </c:catAx>
      <c:valAx>
        <c:axId val="507942704"/>
        <c:scaling>
          <c:orientation val="minMax"/>
          <c:max val="1200000"/>
          <c:min val="0"/>
        </c:scaling>
        <c:delete val="0"/>
        <c:axPos val="l"/>
        <c:majorGridlines>
          <c:spPr>
            <a:ln>
              <a:solidFill>
                <a:srgbClr val="BFBFBF"/>
              </a:solidFill>
            </a:ln>
          </c:spPr>
        </c:majorGridlines>
        <c:numFmt formatCode="#,##0" sourceLinked="0"/>
        <c:majorTickMark val="out"/>
        <c:minorTickMark val="none"/>
        <c:tickLblPos val="nextTo"/>
        <c:txPr>
          <a:bodyPr/>
          <a:lstStyle/>
          <a:p>
            <a:pPr>
              <a:defRPr>
                <a:solidFill>
                  <a:srgbClr val="595959"/>
                </a:solidFill>
              </a:defRPr>
            </a:pPr>
            <a:endParaRPr lang="en-US"/>
          </a:p>
        </c:txPr>
        <c:crossAx val="507945056"/>
        <c:crosses val="autoZero"/>
        <c:crossBetween val="between"/>
      </c:valAx>
    </c:plotArea>
    <c:legend>
      <c:legendPos val="r"/>
      <c:layout>
        <c:manualLayout>
          <c:xMode val="edge"/>
          <c:yMode val="edge"/>
          <c:x val="0.82571444120390547"/>
          <c:y val="0.45306968280849597"/>
          <c:w val="0.1682360939415205"/>
          <c:h val="0.42337505067964065"/>
        </c:manualLayout>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cat>
            <c:strRef>
              <c:f>Sheet1!$A$3:$A$6</c:f>
              <c:strCache>
                <c:ptCount val="4"/>
                <c:pt idx="0">
                  <c:v>bilateral government grants</c:v>
                </c:pt>
                <c:pt idx="1">
                  <c:v>investments</c:v>
                </c:pt>
                <c:pt idx="2">
                  <c:v>philantropic grants</c:v>
                </c:pt>
                <c:pt idx="3">
                  <c:v>multilateral &amp; pooled funding</c:v>
                </c:pt>
              </c:strCache>
            </c:strRef>
          </c:cat>
          <c:val>
            <c:numRef>
              <c:f>Sheet1!$B$3:$B$6</c:f>
              <c:numCache>
                <c:formatCode>General</c:formatCode>
                <c:ptCount val="4"/>
                <c:pt idx="0">
                  <c:v>45</c:v>
                </c:pt>
                <c:pt idx="1">
                  <c:v>1</c:v>
                </c:pt>
                <c:pt idx="2">
                  <c:v>50</c:v>
                </c:pt>
                <c:pt idx="3">
                  <c:v>4</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A649DEEA-37DD-4C50-AF69-F86F317F4D4F}" type="presOf" srcId="{5B5DBEEB-0500-4928-8184-671E84BFC1F4}" destId="{BDE36CF5-01A0-43A7-A99E-930F7BE6C652}" srcOrd="0" destOrd="0" presId="urn:microsoft.com/office/officeart/2005/8/layout/bProcess3"/>
    <dgm:cxn modelId="{66CEB8B7-CE67-457F-8540-0A49515FE82F}" type="presOf" srcId="{FE97F464-E460-4049-A6DC-9472116955E4}" destId="{EC1858DD-EE0C-4BBA-96ED-EA49FDD95E8B}" srcOrd="0" destOrd="0" presId="urn:microsoft.com/office/officeart/2005/8/layout/bProcess3"/>
    <dgm:cxn modelId="{82040C70-4ADC-4916-A7EB-B4F627F1CFDC}" type="presOf" srcId="{668E51A9-5D4C-4E49-B748-5B7F61710FF4}" destId="{B0939418-6120-4A72-A1B1-48FB8F8E75D2}" srcOrd="0" destOrd="0" presId="urn:microsoft.com/office/officeart/2005/8/layout/bProcess3"/>
    <dgm:cxn modelId="{7EB35C42-7E69-4F8D-B90C-9741794A262E}" type="presOf" srcId="{021A1DFF-DCDD-45B5-9448-0685E10B5C3B}" destId="{97DA5FE5-D52C-46B8-800E-68538633792B}" srcOrd="0" destOrd="0" presId="urn:microsoft.com/office/officeart/2005/8/layout/bProcess3"/>
    <dgm:cxn modelId="{9DBFAEE1-4400-472B-82C6-69915B4849A2}" type="presOf" srcId="{6AE2C634-C1CD-4255-9B6E-9775764E4534}" destId="{F51A466E-1918-4340-90D3-29BC19DEF728}"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80B62D5-3824-48DF-B9A1-2F55C669E22B}" type="presOf" srcId="{5DBF63AF-4598-4D06-87FC-219E26A5526A}" destId="{81938ED4-87A3-4933-BE18-AD2095C98376}"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48F7DC4F-035E-4254-9C73-0498812B2F29}" type="presOf" srcId="{27585D9D-4195-4C82-8D6B-56D33B3D16A4}" destId="{0907965E-08B8-4EC3-B6C7-A0DEE27EA391}" srcOrd="0" destOrd="0" presId="urn:microsoft.com/office/officeart/2005/8/layout/bProcess3"/>
    <dgm:cxn modelId="{5310F508-612D-442F-B542-AE2815141DE1}" type="presOf" srcId="{5DBF63AF-4598-4D06-87FC-219E26A5526A}" destId="{C165E124-7468-4951-886F-96E50F92920D}" srcOrd="1" destOrd="0" presId="urn:microsoft.com/office/officeart/2005/8/layout/bProcess3"/>
    <dgm:cxn modelId="{0AFB7397-4606-4BFA-9C13-8BDF52AD4E23}" type="presOf" srcId="{A8821CE6-D39A-4AAD-ACE6-B64AE313F71A}" destId="{C25D4326-D4BF-455B-A2BB-B2AF64D4C495}"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1B9B89A7-8964-4B9C-86CD-E196305512E0}" type="presOf" srcId="{5C019469-93DB-4293-BF62-EB7A4F5A3530}" destId="{5C2896DE-C1A3-457B-89B0-FFBB2B710D3C}" srcOrd="1" destOrd="0" presId="urn:microsoft.com/office/officeart/2005/8/layout/bProcess3"/>
    <dgm:cxn modelId="{AF4BB060-D81F-4091-ADE4-0C3F92555472}" type="presOf" srcId="{5C019469-93DB-4293-BF62-EB7A4F5A3530}" destId="{0654E1FA-BE6B-4E5C-8BBF-72F142814CBE}" srcOrd="0" destOrd="0" presId="urn:microsoft.com/office/officeart/2005/8/layout/bProcess3"/>
    <dgm:cxn modelId="{C637C338-658A-4CEF-B40A-C9E814B69DEE}" type="presOf" srcId="{C56C4E94-E37F-4873-87B4-7147F3E8CA66}" destId="{C75F71E0-3FB7-4DA9-B84A-8F90A94D5BDC}" srcOrd="0" destOrd="0" presId="urn:microsoft.com/office/officeart/2005/8/layout/bProcess3"/>
    <dgm:cxn modelId="{27E0475B-EED1-4BBE-8752-676B818B362D}" type="presOf" srcId="{FE97F464-E460-4049-A6DC-9472116955E4}" destId="{60F61DC0-4C7E-4294-87BA-AE652EFDD874}" srcOrd="1" destOrd="0" presId="urn:microsoft.com/office/officeart/2005/8/layout/bProcess3"/>
    <dgm:cxn modelId="{09F67127-E2AA-417E-A5F1-AB21D72D216E}" type="presOf" srcId="{6727F3C0-3F78-4719-A7DE-755327BEF65A}" destId="{5482CBCA-92EB-4A12-A8EC-83F43D6F04A9}"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28BC79A8-D61F-4D1A-B5EC-92392A2E0377}" type="presOf" srcId="{1E3C62C2-CD9F-4C67-9EA5-4D973241FBA2}" destId="{2B7A00C4-B92F-4A3A-8AB2-5EAC57C42BDB}"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7CA77D4B-2C94-4CCE-BDF5-67D77A81115F}" srcId="{1E3C62C2-CD9F-4C67-9EA5-4D973241FBA2}" destId="{668E51A9-5D4C-4E49-B748-5B7F61710FF4}" srcOrd="4" destOrd="0" parTransId="{2BBA753D-2158-4646-975D-97ED8F89EFE8}" sibTransId="{5C019469-93DB-4293-BF62-EB7A4F5A3530}"/>
    <dgm:cxn modelId="{D0298030-59B9-4730-80A4-4F41DC44989B}" type="presOf" srcId="{A8821CE6-D39A-4AAD-ACE6-B64AE313F71A}" destId="{85BB1E9A-F97B-4972-85FA-BD4C71B287A8}" srcOrd="1" destOrd="0" presId="urn:microsoft.com/office/officeart/2005/8/layout/bProcess3"/>
    <dgm:cxn modelId="{11C59E86-909F-43A5-8C92-0A9C9DF00DCA}" type="presOf" srcId="{5B5DBEEB-0500-4928-8184-671E84BFC1F4}" destId="{BF8189B9-2246-4C02-9A4E-C9F81A077674}" srcOrd="1" destOrd="0" presId="urn:microsoft.com/office/officeart/2005/8/layout/bProcess3"/>
    <dgm:cxn modelId="{FA67B58B-C351-4137-BCD1-3061F16F2D03}" type="presParOf" srcId="{2B7A00C4-B92F-4A3A-8AB2-5EAC57C42BDB}" destId="{97DA5FE5-D52C-46B8-800E-68538633792B}" srcOrd="0" destOrd="0" presId="urn:microsoft.com/office/officeart/2005/8/layout/bProcess3"/>
    <dgm:cxn modelId="{C0FEF5AB-2B19-430C-91A3-2462766F5DC6}" type="presParOf" srcId="{2B7A00C4-B92F-4A3A-8AB2-5EAC57C42BDB}" destId="{81938ED4-87A3-4933-BE18-AD2095C98376}" srcOrd="1" destOrd="0" presId="urn:microsoft.com/office/officeart/2005/8/layout/bProcess3"/>
    <dgm:cxn modelId="{8425C1D6-EBF7-4F3D-A233-2CF438B51122}" type="presParOf" srcId="{81938ED4-87A3-4933-BE18-AD2095C98376}" destId="{C165E124-7468-4951-886F-96E50F92920D}" srcOrd="0" destOrd="0" presId="urn:microsoft.com/office/officeart/2005/8/layout/bProcess3"/>
    <dgm:cxn modelId="{AAD7AC74-1946-4A75-8FD6-C54DF694DFB5}" type="presParOf" srcId="{2B7A00C4-B92F-4A3A-8AB2-5EAC57C42BDB}" destId="{F51A466E-1918-4340-90D3-29BC19DEF728}" srcOrd="2" destOrd="0" presId="urn:microsoft.com/office/officeart/2005/8/layout/bProcess3"/>
    <dgm:cxn modelId="{74DFE157-FA21-4B90-B022-7B6A70A529BD}" type="presParOf" srcId="{2B7A00C4-B92F-4A3A-8AB2-5EAC57C42BDB}" destId="{C25D4326-D4BF-455B-A2BB-B2AF64D4C495}" srcOrd="3" destOrd="0" presId="urn:microsoft.com/office/officeart/2005/8/layout/bProcess3"/>
    <dgm:cxn modelId="{94A08F10-3CB0-4F21-8CBB-D4DD59A13BA2}" type="presParOf" srcId="{C25D4326-D4BF-455B-A2BB-B2AF64D4C495}" destId="{85BB1E9A-F97B-4972-85FA-BD4C71B287A8}" srcOrd="0" destOrd="0" presId="urn:microsoft.com/office/officeart/2005/8/layout/bProcess3"/>
    <dgm:cxn modelId="{7E1C6E9F-9B8D-443D-AE36-5088CE8A65C2}" type="presParOf" srcId="{2B7A00C4-B92F-4A3A-8AB2-5EAC57C42BDB}" destId="{C75F71E0-3FB7-4DA9-B84A-8F90A94D5BDC}" srcOrd="4" destOrd="0" presId="urn:microsoft.com/office/officeart/2005/8/layout/bProcess3"/>
    <dgm:cxn modelId="{1408E169-ADA5-4509-8E76-8ED8F7A9B173}" type="presParOf" srcId="{2B7A00C4-B92F-4A3A-8AB2-5EAC57C42BDB}" destId="{EC1858DD-EE0C-4BBA-96ED-EA49FDD95E8B}" srcOrd="5" destOrd="0" presId="urn:microsoft.com/office/officeart/2005/8/layout/bProcess3"/>
    <dgm:cxn modelId="{7F1862B2-7A37-4372-9FAA-208E631BF1AF}" type="presParOf" srcId="{EC1858DD-EE0C-4BBA-96ED-EA49FDD95E8B}" destId="{60F61DC0-4C7E-4294-87BA-AE652EFDD874}" srcOrd="0" destOrd="0" presId="urn:microsoft.com/office/officeart/2005/8/layout/bProcess3"/>
    <dgm:cxn modelId="{120F9321-2338-466B-A712-65467E4D1A37}" type="presParOf" srcId="{2B7A00C4-B92F-4A3A-8AB2-5EAC57C42BDB}" destId="{5482CBCA-92EB-4A12-A8EC-83F43D6F04A9}" srcOrd="6" destOrd="0" presId="urn:microsoft.com/office/officeart/2005/8/layout/bProcess3"/>
    <dgm:cxn modelId="{78E24373-DAB5-4C0A-A78B-1A10937E307D}" type="presParOf" srcId="{2B7A00C4-B92F-4A3A-8AB2-5EAC57C42BDB}" destId="{BDE36CF5-01A0-43A7-A99E-930F7BE6C652}" srcOrd="7" destOrd="0" presId="urn:microsoft.com/office/officeart/2005/8/layout/bProcess3"/>
    <dgm:cxn modelId="{9A257066-B9BC-426D-946D-784E06733D6D}" type="presParOf" srcId="{BDE36CF5-01A0-43A7-A99E-930F7BE6C652}" destId="{BF8189B9-2246-4C02-9A4E-C9F81A077674}" srcOrd="0" destOrd="0" presId="urn:microsoft.com/office/officeart/2005/8/layout/bProcess3"/>
    <dgm:cxn modelId="{2C20490D-D977-4235-A2A3-E0698B88BFF9}" type="presParOf" srcId="{2B7A00C4-B92F-4A3A-8AB2-5EAC57C42BDB}" destId="{B0939418-6120-4A72-A1B1-48FB8F8E75D2}" srcOrd="8" destOrd="0" presId="urn:microsoft.com/office/officeart/2005/8/layout/bProcess3"/>
    <dgm:cxn modelId="{1A52511E-B060-434D-81F4-7508C8E26751}" type="presParOf" srcId="{2B7A00C4-B92F-4A3A-8AB2-5EAC57C42BDB}" destId="{0654E1FA-BE6B-4E5C-8BBF-72F142814CBE}" srcOrd="9" destOrd="0" presId="urn:microsoft.com/office/officeart/2005/8/layout/bProcess3"/>
    <dgm:cxn modelId="{9E1879AE-3C55-403B-A3F5-C392F19B90B7}" type="presParOf" srcId="{0654E1FA-BE6B-4E5C-8BBF-72F142814CBE}" destId="{5C2896DE-C1A3-457B-89B0-FFBB2B710D3C}" srcOrd="0" destOrd="0" presId="urn:microsoft.com/office/officeart/2005/8/layout/bProcess3"/>
    <dgm:cxn modelId="{558D2660-3FE7-420A-B956-A30D4B0582FD}"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a:ln w="76200">
          <a:solidFill>
            <a:schemeClr val="accent2"/>
          </a:solidFill>
        </a:ln>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DEDF3022-28C9-4998-A6B0-255467D51B2B}" type="presOf" srcId="{FE97F464-E460-4049-A6DC-9472116955E4}" destId="{60F61DC0-4C7E-4294-87BA-AE652EFDD874}" srcOrd="1" destOrd="0" presId="urn:microsoft.com/office/officeart/2005/8/layout/bProcess3"/>
    <dgm:cxn modelId="{716113D4-83AD-4A15-AE20-BFB488ADB8C7}" type="presOf" srcId="{5C019469-93DB-4293-BF62-EB7A4F5A3530}" destId="{0654E1FA-BE6B-4E5C-8BBF-72F142814CBE}" srcOrd="0" destOrd="0" presId="urn:microsoft.com/office/officeart/2005/8/layout/bProcess3"/>
    <dgm:cxn modelId="{C7EC5053-7AA5-4A57-9CE4-503A216CF041}" type="presOf" srcId="{C56C4E94-E37F-4873-87B4-7147F3E8CA66}" destId="{C75F71E0-3FB7-4DA9-B84A-8F90A94D5BDC}"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8414B05A-3589-405A-B890-513AFF0D977E}" type="presOf" srcId="{6727F3C0-3F78-4719-A7DE-755327BEF65A}" destId="{5482CBCA-92EB-4A12-A8EC-83F43D6F04A9}" srcOrd="0" destOrd="0" presId="urn:microsoft.com/office/officeart/2005/8/layout/bProcess3"/>
    <dgm:cxn modelId="{0EF46E36-CC79-4F96-8909-1562CF461E37}" type="presOf" srcId="{5B5DBEEB-0500-4928-8184-671E84BFC1F4}" destId="{BF8189B9-2246-4C02-9A4E-C9F81A077674}" srcOrd="1" destOrd="0" presId="urn:microsoft.com/office/officeart/2005/8/layout/bProcess3"/>
    <dgm:cxn modelId="{9EE9B715-4332-4634-93CE-19EC12B4B725}" type="presOf" srcId="{668E51A9-5D4C-4E49-B748-5B7F61710FF4}" destId="{B0939418-6120-4A72-A1B1-48FB8F8E75D2}" srcOrd="0" destOrd="0" presId="urn:microsoft.com/office/officeart/2005/8/layout/bProcess3"/>
    <dgm:cxn modelId="{B36CD161-1285-40AD-A459-8F68CA27D4AB}" type="presOf" srcId="{27585D9D-4195-4C82-8D6B-56D33B3D16A4}" destId="{0907965E-08B8-4EC3-B6C7-A0DEE27EA391}" srcOrd="0" destOrd="0" presId="urn:microsoft.com/office/officeart/2005/8/layout/bProcess3"/>
    <dgm:cxn modelId="{EB88059B-03F7-45CC-BFDA-B7029AAAAE36}"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E963E93C-3707-4F7E-BADC-0344DD8C5D4D}" type="presOf" srcId="{1E3C62C2-CD9F-4C67-9EA5-4D973241FBA2}" destId="{2B7A00C4-B92F-4A3A-8AB2-5EAC57C42BDB}" srcOrd="0" destOrd="0" presId="urn:microsoft.com/office/officeart/2005/8/layout/bProcess3"/>
    <dgm:cxn modelId="{30124904-2330-49FC-8A91-C144B81924DF}" type="presOf" srcId="{A8821CE6-D39A-4AAD-ACE6-B64AE313F71A}" destId="{C25D4326-D4BF-455B-A2BB-B2AF64D4C495}"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B0D34B61-E411-409B-B174-18178A56E18A}" srcId="{1E3C62C2-CD9F-4C67-9EA5-4D973241FBA2}" destId="{6AE2C634-C1CD-4255-9B6E-9775764E4534}" srcOrd="1" destOrd="0" parTransId="{31DE5511-7211-4C13-88C8-A8262D8CEF7F}" sibTransId="{A8821CE6-D39A-4AAD-ACE6-B64AE313F71A}"/>
    <dgm:cxn modelId="{D1B67CE8-440F-4326-BC1F-43BA132817D7}" type="presOf" srcId="{5DBF63AF-4598-4D06-87FC-219E26A5526A}" destId="{C165E124-7468-4951-886F-96E50F92920D}" srcOrd="1" destOrd="0" presId="urn:microsoft.com/office/officeart/2005/8/layout/bProcess3"/>
    <dgm:cxn modelId="{1A6CC7CC-BA60-4386-9A4A-153D7B609B9C}" type="presOf" srcId="{5C019469-93DB-4293-BF62-EB7A4F5A3530}" destId="{5C2896DE-C1A3-457B-89B0-FFBB2B710D3C}" srcOrd="1" destOrd="0" presId="urn:microsoft.com/office/officeart/2005/8/layout/bProcess3"/>
    <dgm:cxn modelId="{38FC8AB2-18F7-4EA3-AEC3-CF075A82B53D}" type="presOf" srcId="{5DBF63AF-4598-4D06-87FC-219E26A5526A}" destId="{81938ED4-87A3-4933-BE18-AD2095C98376}" srcOrd="0" destOrd="0" presId="urn:microsoft.com/office/officeart/2005/8/layout/bProcess3"/>
    <dgm:cxn modelId="{2F791C6F-FE58-44EC-80CA-632232AFA9A6}" type="presOf" srcId="{5B5DBEEB-0500-4928-8184-671E84BFC1F4}" destId="{BDE36CF5-01A0-43A7-A99E-930F7BE6C652}" srcOrd="0" destOrd="0" presId="urn:microsoft.com/office/officeart/2005/8/layout/bProcess3"/>
    <dgm:cxn modelId="{7B1C64F7-66A1-4DA3-AFBB-E70519E3C68A}" type="presOf" srcId="{021A1DFF-DCDD-45B5-9448-0685E10B5C3B}" destId="{97DA5FE5-D52C-46B8-800E-68538633792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44B3CA62-5D54-4A99-8249-2AC4A710F939}" type="presOf" srcId="{FE97F464-E460-4049-A6DC-9472116955E4}" destId="{EC1858DD-EE0C-4BBA-96ED-EA49FDD95E8B}" srcOrd="0" destOrd="0" presId="urn:microsoft.com/office/officeart/2005/8/layout/bProcess3"/>
    <dgm:cxn modelId="{80F3043B-4431-46B3-B530-209556A87E4F}" type="presOf" srcId="{A8821CE6-D39A-4AAD-ACE6-B64AE313F71A}" destId="{85BB1E9A-F97B-4972-85FA-BD4C71B287A8}" srcOrd="1" destOrd="0" presId="urn:microsoft.com/office/officeart/2005/8/layout/bProcess3"/>
    <dgm:cxn modelId="{C5AFC65D-E2BF-4769-A3E6-00FC09747DD8}" type="presParOf" srcId="{2B7A00C4-B92F-4A3A-8AB2-5EAC57C42BDB}" destId="{97DA5FE5-D52C-46B8-800E-68538633792B}" srcOrd="0" destOrd="0" presId="urn:microsoft.com/office/officeart/2005/8/layout/bProcess3"/>
    <dgm:cxn modelId="{FCB09F84-A83B-4A50-BA83-03E6262F420C}" type="presParOf" srcId="{2B7A00C4-B92F-4A3A-8AB2-5EAC57C42BDB}" destId="{81938ED4-87A3-4933-BE18-AD2095C98376}" srcOrd="1" destOrd="0" presId="urn:microsoft.com/office/officeart/2005/8/layout/bProcess3"/>
    <dgm:cxn modelId="{9D1870DA-1FFB-4BB2-9A5F-FA00407D1491}" type="presParOf" srcId="{81938ED4-87A3-4933-BE18-AD2095C98376}" destId="{C165E124-7468-4951-886F-96E50F92920D}" srcOrd="0" destOrd="0" presId="urn:microsoft.com/office/officeart/2005/8/layout/bProcess3"/>
    <dgm:cxn modelId="{09B826C7-1A67-4BAD-9EEE-502BE7A26E60}" type="presParOf" srcId="{2B7A00C4-B92F-4A3A-8AB2-5EAC57C42BDB}" destId="{F51A466E-1918-4340-90D3-29BC19DEF728}" srcOrd="2" destOrd="0" presId="urn:microsoft.com/office/officeart/2005/8/layout/bProcess3"/>
    <dgm:cxn modelId="{6BD07B2B-A48E-47B6-826F-8FF65543AD0B}" type="presParOf" srcId="{2B7A00C4-B92F-4A3A-8AB2-5EAC57C42BDB}" destId="{C25D4326-D4BF-455B-A2BB-B2AF64D4C495}" srcOrd="3" destOrd="0" presId="urn:microsoft.com/office/officeart/2005/8/layout/bProcess3"/>
    <dgm:cxn modelId="{69C67DCF-01A9-4AE4-B73B-814F17CD4209}" type="presParOf" srcId="{C25D4326-D4BF-455B-A2BB-B2AF64D4C495}" destId="{85BB1E9A-F97B-4972-85FA-BD4C71B287A8}" srcOrd="0" destOrd="0" presId="urn:microsoft.com/office/officeart/2005/8/layout/bProcess3"/>
    <dgm:cxn modelId="{176954AC-06FE-41D0-A6D0-0D163D72E45F}" type="presParOf" srcId="{2B7A00C4-B92F-4A3A-8AB2-5EAC57C42BDB}" destId="{C75F71E0-3FB7-4DA9-B84A-8F90A94D5BDC}" srcOrd="4" destOrd="0" presId="urn:microsoft.com/office/officeart/2005/8/layout/bProcess3"/>
    <dgm:cxn modelId="{328552DB-3167-4C5E-B776-D60377FDE19D}" type="presParOf" srcId="{2B7A00C4-B92F-4A3A-8AB2-5EAC57C42BDB}" destId="{EC1858DD-EE0C-4BBA-96ED-EA49FDD95E8B}" srcOrd="5" destOrd="0" presId="urn:microsoft.com/office/officeart/2005/8/layout/bProcess3"/>
    <dgm:cxn modelId="{2BBD4436-83BB-4C73-A841-8D48C9C8EBF7}" type="presParOf" srcId="{EC1858DD-EE0C-4BBA-96ED-EA49FDD95E8B}" destId="{60F61DC0-4C7E-4294-87BA-AE652EFDD874}" srcOrd="0" destOrd="0" presId="urn:microsoft.com/office/officeart/2005/8/layout/bProcess3"/>
    <dgm:cxn modelId="{8821BA35-7C1D-4F4C-93E9-5A9561B68549}" type="presParOf" srcId="{2B7A00C4-B92F-4A3A-8AB2-5EAC57C42BDB}" destId="{5482CBCA-92EB-4A12-A8EC-83F43D6F04A9}" srcOrd="6" destOrd="0" presId="urn:microsoft.com/office/officeart/2005/8/layout/bProcess3"/>
    <dgm:cxn modelId="{3F292B33-FD2D-4462-850D-631D904048EA}" type="presParOf" srcId="{2B7A00C4-B92F-4A3A-8AB2-5EAC57C42BDB}" destId="{BDE36CF5-01A0-43A7-A99E-930F7BE6C652}" srcOrd="7" destOrd="0" presId="urn:microsoft.com/office/officeart/2005/8/layout/bProcess3"/>
    <dgm:cxn modelId="{A24FB154-7964-4BD2-B833-8346410AD724}" type="presParOf" srcId="{BDE36CF5-01A0-43A7-A99E-930F7BE6C652}" destId="{BF8189B9-2246-4C02-9A4E-C9F81A077674}" srcOrd="0" destOrd="0" presId="urn:microsoft.com/office/officeart/2005/8/layout/bProcess3"/>
    <dgm:cxn modelId="{E7DB8CDC-9E59-433F-8EF9-3F484C9A1007}" type="presParOf" srcId="{2B7A00C4-B92F-4A3A-8AB2-5EAC57C42BDB}" destId="{B0939418-6120-4A72-A1B1-48FB8F8E75D2}" srcOrd="8" destOrd="0" presId="urn:microsoft.com/office/officeart/2005/8/layout/bProcess3"/>
    <dgm:cxn modelId="{4F205DCC-509B-465C-9D66-40E59CBC3CBB}" type="presParOf" srcId="{2B7A00C4-B92F-4A3A-8AB2-5EAC57C42BDB}" destId="{0654E1FA-BE6B-4E5C-8BBF-72F142814CBE}" srcOrd="9" destOrd="0" presId="urn:microsoft.com/office/officeart/2005/8/layout/bProcess3"/>
    <dgm:cxn modelId="{89972FDF-F6E3-456F-B13C-465E4EEA9E8D}" type="presParOf" srcId="{0654E1FA-BE6B-4E5C-8BBF-72F142814CBE}" destId="{5C2896DE-C1A3-457B-89B0-FFBB2B710D3C}" srcOrd="0" destOrd="0" presId="urn:microsoft.com/office/officeart/2005/8/layout/bProcess3"/>
    <dgm:cxn modelId="{5A4D2D4E-3924-4C61-891E-68EAC0F18628}"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F8243612-46FB-4718-B50D-C2D5C4582F3A}" type="presOf" srcId="{27585D9D-4195-4C82-8D6B-56D33B3D16A4}" destId="{0907965E-08B8-4EC3-B6C7-A0DEE27EA391}"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2CE30BB-3AFE-4460-AB5F-2C20C9BC5C58}" type="presOf" srcId="{FE97F464-E460-4049-A6DC-9472116955E4}" destId="{EC1858DD-EE0C-4BBA-96ED-EA49FDD95E8B}" srcOrd="0" destOrd="0" presId="urn:microsoft.com/office/officeart/2005/8/layout/bProcess3"/>
    <dgm:cxn modelId="{A2C1BC06-F664-47FC-9670-764101A35401}" type="presOf" srcId="{5B5DBEEB-0500-4928-8184-671E84BFC1F4}" destId="{BF8189B9-2246-4C02-9A4E-C9F81A077674}" srcOrd="1" destOrd="0" presId="urn:microsoft.com/office/officeart/2005/8/layout/bProcess3"/>
    <dgm:cxn modelId="{248FC44C-E78B-4241-A6CB-3F409F84F97C}" type="presOf" srcId="{1E3C62C2-CD9F-4C67-9EA5-4D973241FBA2}" destId="{2B7A00C4-B92F-4A3A-8AB2-5EAC57C42BDB}" srcOrd="0" destOrd="0" presId="urn:microsoft.com/office/officeart/2005/8/layout/bProcess3"/>
    <dgm:cxn modelId="{D0887043-DE66-4432-B482-53E675BE6ABD}" type="presOf" srcId="{5C019469-93DB-4293-BF62-EB7A4F5A3530}" destId="{5C2896DE-C1A3-457B-89B0-FFBB2B710D3C}" srcOrd="1" destOrd="0" presId="urn:microsoft.com/office/officeart/2005/8/layout/bProcess3"/>
    <dgm:cxn modelId="{CEF2677F-9081-4B71-9870-9EC1F0E373C2}" type="presOf" srcId="{021A1DFF-DCDD-45B5-9448-0685E10B5C3B}" destId="{97DA5FE5-D52C-46B8-800E-68538633792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8158C63E-5EAE-4A6C-89D4-6C5AECD0B9D9}" type="presOf" srcId="{A8821CE6-D39A-4AAD-ACE6-B64AE313F71A}" destId="{C25D4326-D4BF-455B-A2BB-B2AF64D4C495}" srcOrd="0" destOrd="0" presId="urn:microsoft.com/office/officeart/2005/8/layout/bProcess3"/>
    <dgm:cxn modelId="{514F84E5-86FC-4876-8B4E-218780D3CAED}" type="presOf" srcId="{6727F3C0-3F78-4719-A7DE-755327BEF65A}" destId="{5482CBCA-92EB-4A12-A8EC-83F43D6F04A9}"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4A802589-9B27-4F44-83A6-2AC56C13EF66}" type="presOf" srcId="{5DBF63AF-4598-4D06-87FC-219E26A5526A}" destId="{81938ED4-87A3-4933-BE18-AD2095C98376}" srcOrd="0" destOrd="0" presId="urn:microsoft.com/office/officeart/2005/8/layout/bProcess3"/>
    <dgm:cxn modelId="{118B00D1-B4B7-41EF-ABC7-55AE3123D5D9}" type="presOf" srcId="{A8821CE6-D39A-4AAD-ACE6-B64AE313F71A}" destId="{85BB1E9A-F97B-4972-85FA-BD4C71B287A8}"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CCDC16B3-21A5-403A-A828-0306C1336FCD}" type="presOf" srcId="{6AE2C634-C1CD-4255-9B6E-9775764E4534}" destId="{F51A466E-1918-4340-90D3-29BC19DEF728}" srcOrd="0" destOrd="0" presId="urn:microsoft.com/office/officeart/2005/8/layout/bProcess3"/>
    <dgm:cxn modelId="{40CBF939-E2B9-417A-BA11-23EECD6DB1C2}" type="presOf" srcId="{C56C4E94-E37F-4873-87B4-7147F3E8CA66}" destId="{C75F71E0-3FB7-4DA9-B84A-8F90A94D5BDC}" srcOrd="0" destOrd="0" presId="urn:microsoft.com/office/officeart/2005/8/layout/bProcess3"/>
    <dgm:cxn modelId="{7BCD51B9-8E48-4300-8032-286F505B9C5A}" type="presOf" srcId="{5C019469-93DB-4293-BF62-EB7A4F5A3530}" destId="{0654E1FA-BE6B-4E5C-8BBF-72F142814CBE}"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947E66BC-C0A7-4F90-9680-FDFE250EEFC0}" type="presOf" srcId="{FE97F464-E460-4049-A6DC-9472116955E4}" destId="{60F61DC0-4C7E-4294-87BA-AE652EFDD874}" srcOrd="1" destOrd="0" presId="urn:microsoft.com/office/officeart/2005/8/layout/bProcess3"/>
    <dgm:cxn modelId="{59BC4B12-39C2-4A7D-BF5B-C12E45B71A61}" type="presOf" srcId="{668E51A9-5D4C-4E49-B748-5B7F61710FF4}" destId="{B0939418-6120-4A72-A1B1-48FB8F8E75D2}" srcOrd="0" destOrd="0" presId="urn:microsoft.com/office/officeart/2005/8/layout/bProcess3"/>
    <dgm:cxn modelId="{0DC5093F-CED5-4340-9892-0B4E97F46D91}" type="presOf" srcId="{5DBF63AF-4598-4D06-87FC-219E26A5526A}" destId="{C165E124-7468-4951-886F-96E50F92920D}" srcOrd="1" destOrd="0" presId="urn:microsoft.com/office/officeart/2005/8/layout/bProcess3"/>
    <dgm:cxn modelId="{3303DA8E-521B-4846-9F40-676F26E5132C}" type="presOf" srcId="{5B5DBEEB-0500-4928-8184-671E84BFC1F4}" destId="{BDE36CF5-01A0-43A7-A99E-930F7BE6C652}" srcOrd="0" destOrd="0" presId="urn:microsoft.com/office/officeart/2005/8/layout/bProcess3"/>
    <dgm:cxn modelId="{EC53161B-0F8A-4F7C-BEFA-609D9FFBBBF7}" type="presParOf" srcId="{2B7A00C4-B92F-4A3A-8AB2-5EAC57C42BDB}" destId="{97DA5FE5-D52C-46B8-800E-68538633792B}" srcOrd="0" destOrd="0" presId="urn:microsoft.com/office/officeart/2005/8/layout/bProcess3"/>
    <dgm:cxn modelId="{28714C4A-FC51-43B4-AF4A-831AFA10740B}" type="presParOf" srcId="{2B7A00C4-B92F-4A3A-8AB2-5EAC57C42BDB}" destId="{81938ED4-87A3-4933-BE18-AD2095C98376}" srcOrd="1" destOrd="0" presId="urn:microsoft.com/office/officeart/2005/8/layout/bProcess3"/>
    <dgm:cxn modelId="{5D44A0C9-76E3-4700-BC52-C55A836B0C0C}" type="presParOf" srcId="{81938ED4-87A3-4933-BE18-AD2095C98376}" destId="{C165E124-7468-4951-886F-96E50F92920D}" srcOrd="0" destOrd="0" presId="urn:microsoft.com/office/officeart/2005/8/layout/bProcess3"/>
    <dgm:cxn modelId="{613E2F3E-71C7-4DB9-9762-DA93174D35C8}" type="presParOf" srcId="{2B7A00C4-B92F-4A3A-8AB2-5EAC57C42BDB}" destId="{F51A466E-1918-4340-90D3-29BC19DEF728}" srcOrd="2" destOrd="0" presId="urn:microsoft.com/office/officeart/2005/8/layout/bProcess3"/>
    <dgm:cxn modelId="{89C34ACC-8F0F-48C6-8A3C-A2576E4D5B5B}" type="presParOf" srcId="{2B7A00C4-B92F-4A3A-8AB2-5EAC57C42BDB}" destId="{C25D4326-D4BF-455B-A2BB-B2AF64D4C495}" srcOrd="3" destOrd="0" presId="urn:microsoft.com/office/officeart/2005/8/layout/bProcess3"/>
    <dgm:cxn modelId="{8DDD6BB0-2567-4AE8-ABB9-A9E8C9B96F24}" type="presParOf" srcId="{C25D4326-D4BF-455B-A2BB-B2AF64D4C495}" destId="{85BB1E9A-F97B-4972-85FA-BD4C71B287A8}" srcOrd="0" destOrd="0" presId="urn:microsoft.com/office/officeart/2005/8/layout/bProcess3"/>
    <dgm:cxn modelId="{A93BC635-93F7-44C0-8BA1-3E049936AAAB}" type="presParOf" srcId="{2B7A00C4-B92F-4A3A-8AB2-5EAC57C42BDB}" destId="{C75F71E0-3FB7-4DA9-B84A-8F90A94D5BDC}" srcOrd="4" destOrd="0" presId="urn:microsoft.com/office/officeart/2005/8/layout/bProcess3"/>
    <dgm:cxn modelId="{DA6B071B-1B1E-42AF-AD51-2D56E98E77D9}" type="presParOf" srcId="{2B7A00C4-B92F-4A3A-8AB2-5EAC57C42BDB}" destId="{EC1858DD-EE0C-4BBA-96ED-EA49FDD95E8B}" srcOrd="5" destOrd="0" presId="urn:microsoft.com/office/officeart/2005/8/layout/bProcess3"/>
    <dgm:cxn modelId="{EC9452D7-FB05-4E5E-B771-21E27F1878B3}" type="presParOf" srcId="{EC1858DD-EE0C-4BBA-96ED-EA49FDD95E8B}" destId="{60F61DC0-4C7E-4294-87BA-AE652EFDD874}" srcOrd="0" destOrd="0" presId="urn:microsoft.com/office/officeart/2005/8/layout/bProcess3"/>
    <dgm:cxn modelId="{70A92E40-159F-4DFD-AE05-8B4587BF0455}" type="presParOf" srcId="{2B7A00C4-B92F-4A3A-8AB2-5EAC57C42BDB}" destId="{5482CBCA-92EB-4A12-A8EC-83F43D6F04A9}" srcOrd="6" destOrd="0" presId="urn:microsoft.com/office/officeart/2005/8/layout/bProcess3"/>
    <dgm:cxn modelId="{63316BD9-4F3F-47F4-8589-1FE2523C9EAE}" type="presParOf" srcId="{2B7A00C4-B92F-4A3A-8AB2-5EAC57C42BDB}" destId="{BDE36CF5-01A0-43A7-A99E-930F7BE6C652}" srcOrd="7" destOrd="0" presId="urn:microsoft.com/office/officeart/2005/8/layout/bProcess3"/>
    <dgm:cxn modelId="{719269DE-0927-4FA9-AD0E-E4B176620B1E}" type="presParOf" srcId="{BDE36CF5-01A0-43A7-A99E-930F7BE6C652}" destId="{BF8189B9-2246-4C02-9A4E-C9F81A077674}" srcOrd="0" destOrd="0" presId="urn:microsoft.com/office/officeart/2005/8/layout/bProcess3"/>
    <dgm:cxn modelId="{DE03F4F1-0FFD-4DA9-8F93-4C4A312BF046}" type="presParOf" srcId="{2B7A00C4-B92F-4A3A-8AB2-5EAC57C42BDB}" destId="{B0939418-6120-4A72-A1B1-48FB8F8E75D2}" srcOrd="8" destOrd="0" presId="urn:microsoft.com/office/officeart/2005/8/layout/bProcess3"/>
    <dgm:cxn modelId="{889492F0-341A-49E0-B5DE-9736ED56E98F}" type="presParOf" srcId="{2B7A00C4-B92F-4A3A-8AB2-5EAC57C42BDB}" destId="{0654E1FA-BE6B-4E5C-8BBF-72F142814CBE}" srcOrd="9" destOrd="0" presId="urn:microsoft.com/office/officeart/2005/8/layout/bProcess3"/>
    <dgm:cxn modelId="{1D72ADE0-7703-4867-B0A3-3D545AFAFB0E}" type="presParOf" srcId="{0654E1FA-BE6B-4E5C-8BBF-72F142814CBE}" destId="{5C2896DE-C1A3-457B-89B0-FFBB2B710D3C}" srcOrd="0" destOrd="0" presId="urn:microsoft.com/office/officeart/2005/8/layout/bProcess3"/>
    <dgm:cxn modelId="{BBC6007B-EFEC-4BF1-9330-463B21EFC428}"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i="0" dirty="0" smtClean="0"/>
            <a:t>goals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a:ln w="76200">
          <a:solidFill>
            <a:schemeClr val="accent2"/>
          </a:solidFill>
        </a:ln>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BAC097CE-89B8-4175-BC42-BFD3FCF861C3}" type="presOf" srcId="{6727F3C0-3F78-4719-A7DE-755327BEF65A}" destId="{5482CBCA-92EB-4A12-A8EC-83F43D6F04A9}" srcOrd="0" destOrd="0" presId="urn:microsoft.com/office/officeart/2005/8/layout/bProcess3"/>
    <dgm:cxn modelId="{82A5F333-97E5-43C5-B612-620CAD85D19A}" type="presOf" srcId="{5DBF63AF-4598-4D06-87FC-219E26A5526A}" destId="{81938ED4-87A3-4933-BE18-AD2095C98376}" srcOrd="0" destOrd="0" presId="urn:microsoft.com/office/officeart/2005/8/layout/bProcess3"/>
    <dgm:cxn modelId="{B5CB3CF8-A06C-4171-A5B3-C1C1BC737DD8}" type="presOf" srcId="{C56C4E94-E37F-4873-87B4-7147F3E8CA66}" destId="{C75F71E0-3FB7-4DA9-B84A-8F90A94D5BDC}"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5BFF2129-3733-4846-B741-DBC0FAE5DBEF}" type="presOf" srcId="{FE97F464-E460-4049-A6DC-9472116955E4}" destId="{EC1858DD-EE0C-4BBA-96ED-EA49FDD95E8B}" srcOrd="0" destOrd="0" presId="urn:microsoft.com/office/officeart/2005/8/layout/bProcess3"/>
    <dgm:cxn modelId="{5A989EB4-22B2-4B25-A4E0-D82F0DF1FCFA}" type="presOf" srcId="{1E3C62C2-CD9F-4C67-9EA5-4D973241FBA2}" destId="{2B7A00C4-B92F-4A3A-8AB2-5EAC57C42BD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099A96F6-ED95-48C0-8B7E-33751D17EA79}" type="presOf" srcId="{021A1DFF-DCDD-45B5-9448-0685E10B5C3B}" destId="{97DA5FE5-D52C-46B8-800E-68538633792B}" srcOrd="0" destOrd="0" presId="urn:microsoft.com/office/officeart/2005/8/layout/bProcess3"/>
    <dgm:cxn modelId="{3D221749-082B-4046-AD55-918CF5BFBFBA}" type="presOf" srcId="{668E51A9-5D4C-4E49-B748-5B7F61710FF4}" destId="{B0939418-6120-4A72-A1B1-48FB8F8E75D2}"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EF8770C-DB8A-4E97-A54B-50A7DEA9EC07}" type="presOf" srcId="{5B5DBEEB-0500-4928-8184-671E84BFC1F4}" destId="{BDE36CF5-01A0-43A7-A99E-930F7BE6C652}"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B0D34B61-E411-409B-B174-18178A56E18A}" srcId="{1E3C62C2-CD9F-4C67-9EA5-4D973241FBA2}" destId="{6AE2C634-C1CD-4255-9B6E-9775764E4534}" srcOrd="1" destOrd="0" parTransId="{31DE5511-7211-4C13-88C8-A8262D8CEF7F}" sibTransId="{A8821CE6-D39A-4AAD-ACE6-B64AE313F71A}"/>
    <dgm:cxn modelId="{DA0BDE71-B900-445B-8011-65F732AC7C6A}" type="presOf" srcId="{5DBF63AF-4598-4D06-87FC-219E26A5526A}" destId="{C165E124-7468-4951-886F-96E50F92920D}" srcOrd="1" destOrd="0" presId="urn:microsoft.com/office/officeart/2005/8/layout/bProcess3"/>
    <dgm:cxn modelId="{66E68A21-D85F-4420-B1C8-5D156B876856}" type="presOf" srcId="{5B5DBEEB-0500-4928-8184-671E84BFC1F4}" destId="{BF8189B9-2246-4C02-9A4E-C9F81A077674}" srcOrd="1"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F964EBA3-1E6F-4C6F-86B1-5E55763D0592}" type="presOf" srcId="{A8821CE6-D39A-4AAD-ACE6-B64AE313F71A}" destId="{85BB1E9A-F97B-4972-85FA-BD4C71B287A8}" srcOrd="1" destOrd="0" presId="urn:microsoft.com/office/officeart/2005/8/layout/bProcess3"/>
    <dgm:cxn modelId="{2E8D2659-11E3-4509-B112-BF580D5D6794}" type="presOf" srcId="{A8821CE6-D39A-4AAD-ACE6-B64AE313F71A}" destId="{C25D4326-D4BF-455B-A2BB-B2AF64D4C495}" srcOrd="0" destOrd="0" presId="urn:microsoft.com/office/officeart/2005/8/layout/bProcess3"/>
    <dgm:cxn modelId="{3BB40208-E4E0-493F-8E4B-0B85E25E1312}" type="presOf" srcId="{FE97F464-E460-4049-A6DC-9472116955E4}" destId="{60F61DC0-4C7E-4294-87BA-AE652EFDD874}" srcOrd="1" destOrd="0" presId="urn:microsoft.com/office/officeart/2005/8/layout/bProcess3"/>
    <dgm:cxn modelId="{38AD22F8-B421-40FD-97F2-E1B359349169}" type="presOf" srcId="{27585D9D-4195-4C82-8D6B-56D33B3D16A4}" destId="{0907965E-08B8-4EC3-B6C7-A0DEE27EA391}" srcOrd="0" destOrd="0" presId="urn:microsoft.com/office/officeart/2005/8/layout/bProcess3"/>
    <dgm:cxn modelId="{0CB3F800-F6C2-49E7-BE38-0D7763B40D98}" type="presOf" srcId="{6AE2C634-C1CD-4255-9B6E-9775764E4534}" destId="{F51A466E-1918-4340-90D3-29BC19DEF728}" srcOrd="0" destOrd="0" presId="urn:microsoft.com/office/officeart/2005/8/layout/bProcess3"/>
    <dgm:cxn modelId="{1CC8F6D5-ED03-4138-BC98-0CB83B15234D}" type="presOf" srcId="{5C019469-93DB-4293-BF62-EB7A4F5A3530}" destId="{5C2896DE-C1A3-457B-89B0-FFBB2B710D3C}" srcOrd="1" destOrd="0" presId="urn:microsoft.com/office/officeart/2005/8/layout/bProcess3"/>
    <dgm:cxn modelId="{83BFA70D-93B6-4CE1-A543-74C09DECAA7E}" type="presOf" srcId="{5C019469-93DB-4293-BF62-EB7A4F5A3530}" destId="{0654E1FA-BE6B-4E5C-8BBF-72F142814CBE}" srcOrd="0" destOrd="0" presId="urn:microsoft.com/office/officeart/2005/8/layout/bProcess3"/>
    <dgm:cxn modelId="{17601A42-7259-4351-B58C-B30C81424FA4}" type="presParOf" srcId="{2B7A00C4-B92F-4A3A-8AB2-5EAC57C42BDB}" destId="{97DA5FE5-D52C-46B8-800E-68538633792B}" srcOrd="0" destOrd="0" presId="urn:microsoft.com/office/officeart/2005/8/layout/bProcess3"/>
    <dgm:cxn modelId="{E9DA0ABA-DFBA-4CED-B90B-D009D27B5682}" type="presParOf" srcId="{2B7A00C4-B92F-4A3A-8AB2-5EAC57C42BDB}" destId="{81938ED4-87A3-4933-BE18-AD2095C98376}" srcOrd="1" destOrd="0" presId="urn:microsoft.com/office/officeart/2005/8/layout/bProcess3"/>
    <dgm:cxn modelId="{134F06D7-E611-4DFE-9CDB-3FC5467ECAC3}" type="presParOf" srcId="{81938ED4-87A3-4933-BE18-AD2095C98376}" destId="{C165E124-7468-4951-886F-96E50F92920D}" srcOrd="0" destOrd="0" presId="urn:microsoft.com/office/officeart/2005/8/layout/bProcess3"/>
    <dgm:cxn modelId="{FCA5BB0F-1963-457A-AAA5-7037A600253F}" type="presParOf" srcId="{2B7A00C4-B92F-4A3A-8AB2-5EAC57C42BDB}" destId="{F51A466E-1918-4340-90D3-29BC19DEF728}" srcOrd="2" destOrd="0" presId="urn:microsoft.com/office/officeart/2005/8/layout/bProcess3"/>
    <dgm:cxn modelId="{FFAAE8C1-820E-4218-B0B9-6C1CEC1972A8}" type="presParOf" srcId="{2B7A00C4-B92F-4A3A-8AB2-5EAC57C42BDB}" destId="{C25D4326-D4BF-455B-A2BB-B2AF64D4C495}" srcOrd="3" destOrd="0" presId="urn:microsoft.com/office/officeart/2005/8/layout/bProcess3"/>
    <dgm:cxn modelId="{B04F1759-E4B2-4EA1-A093-BE11B5225E97}" type="presParOf" srcId="{C25D4326-D4BF-455B-A2BB-B2AF64D4C495}" destId="{85BB1E9A-F97B-4972-85FA-BD4C71B287A8}" srcOrd="0" destOrd="0" presId="urn:microsoft.com/office/officeart/2005/8/layout/bProcess3"/>
    <dgm:cxn modelId="{A4C788AA-57B4-4A8F-802D-649A9345C1C6}" type="presParOf" srcId="{2B7A00C4-B92F-4A3A-8AB2-5EAC57C42BDB}" destId="{C75F71E0-3FB7-4DA9-B84A-8F90A94D5BDC}" srcOrd="4" destOrd="0" presId="urn:microsoft.com/office/officeart/2005/8/layout/bProcess3"/>
    <dgm:cxn modelId="{B6FE96B7-60F5-4A54-A158-99B852F6D50A}" type="presParOf" srcId="{2B7A00C4-B92F-4A3A-8AB2-5EAC57C42BDB}" destId="{EC1858DD-EE0C-4BBA-96ED-EA49FDD95E8B}" srcOrd="5" destOrd="0" presId="urn:microsoft.com/office/officeart/2005/8/layout/bProcess3"/>
    <dgm:cxn modelId="{E6DFDA1B-4C16-4CB7-8EE7-66BB3F3C8D98}" type="presParOf" srcId="{EC1858DD-EE0C-4BBA-96ED-EA49FDD95E8B}" destId="{60F61DC0-4C7E-4294-87BA-AE652EFDD874}" srcOrd="0" destOrd="0" presId="urn:microsoft.com/office/officeart/2005/8/layout/bProcess3"/>
    <dgm:cxn modelId="{07AF8120-0C12-43AE-99C1-BEF6A2886D2F}" type="presParOf" srcId="{2B7A00C4-B92F-4A3A-8AB2-5EAC57C42BDB}" destId="{5482CBCA-92EB-4A12-A8EC-83F43D6F04A9}" srcOrd="6" destOrd="0" presId="urn:microsoft.com/office/officeart/2005/8/layout/bProcess3"/>
    <dgm:cxn modelId="{54B99CD9-7791-4006-B714-A66E9023B344}" type="presParOf" srcId="{2B7A00C4-B92F-4A3A-8AB2-5EAC57C42BDB}" destId="{BDE36CF5-01A0-43A7-A99E-930F7BE6C652}" srcOrd="7" destOrd="0" presId="urn:microsoft.com/office/officeart/2005/8/layout/bProcess3"/>
    <dgm:cxn modelId="{DA89275A-57FA-4A33-800C-8C06B6971B75}" type="presParOf" srcId="{BDE36CF5-01A0-43A7-A99E-930F7BE6C652}" destId="{BF8189B9-2246-4C02-9A4E-C9F81A077674}" srcOrd="0" destOrd="0" presId="urn:microsoft.com/office/officeart/2005/8/layout/bProcess3"/>
    <dgm:cxn modelId="{88EEA6A8-CDAD-4E4C-BB95-8DF0829E7CA1}" type="presParOf" srcId="{2B7A00C4-B92F-4A3A-8AB2-5EAC57C42BDB}" destId="{B0939418-6120-4A72-A1B1-48FB8F8E75D2}" srcOrd="8" destOrd="0" presId="urn:microsoft.com/office/officeart/2005/8/layout/bProcess3"/>
    <dgm:cxn modelId="{7A1CB859-CF3A-4E95-B10B-C8BFC08DF2A5}" type="presParOf" srcId="{2B7A00C4-B92F-4A3A-8AB2-5EAC57C42BDB}" destId="{0654E1FA-BE6B-4E5C-8BBF-72F142814CBE}" srcOrd="9" destOrd="0" presId="urn:microsoft.com/office/officeart/2005/8/layout/bProcess3"/>
    <dgm:cxn modelId="{FF625D2B-E055-415A-8403-A90B22FC4D7D}" type="presParOf" srcId="{0654E1FA-BE6B-4E5C-8BBF-72F142814CBE}" destId="{5C2896DE-C1A3-457B-89B0-FFBB2B710D3C}" srcOrd="0" destOrd="0" presId="urn:microsoft.com/office/officeart/2005/8/layout/bProcess3"/>
    <dgm:cxn modelId="{DF841A37-6163-4696-9CC4-24D7B0C9DF5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C2F7F4-D734-A24A-99EF-8D905A98D9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055125B-0104-E34F-B08C-C961152FB272}">
      <dgm:prSet custT="1"/>
      <dgm:spPr>
        <a:solidFill>
          <a:srgbClr val="FFFFFF"/>
        </a:solidFill>
        <a:ln w="28575" cmpd="sng">
          <a:solidFill>
            <a:schemeClr val="accent4"/>
          </a:solidFill>
        </a:ln>
      </dgm:spPr>
      <dgm:t>
        <a:bodyPr/>
        <a:lstStyle/>
        <a:p>
          <a:pPr rtl="0"/>
          <a:r>
            <a:rPr lang="en-US" sz="1800" dirty="0" smtClean="0">
              <a:solidFill>
                <a:schemeClr val="tx1"/>
              </a:solidFill>
            </a:rPr>
            <a:t>Sexual and reproductive health and rights, including family planning and safe abortion</a:t>
          </a:r>
          <a:endParaRPr lang="en-US" sz="1800" dirty="0">
            <a:solidFill>
              <a:schemeClr val="tx1"/>
            </a:solidFill>
          </a:endParaRPr>
        </a:p>
      </dgm:t>
    </dgm:pt>
    <dgm:pt modelId="{9607FAFC-BA38-8845-814B-6A61A0B18308}" type="parTrans" cxnId="{CCBDC6C7-45C4-554F-8338-48CF17894436}">
      <dgm:prSet/>
      <dgm:spPr/>
      <dgm:t>
        <a:bodyPr/>
        <a:lstStyle/>
        <a:p>
          <a:endParaRPr lang="en-GB"/>
        </a:p>
      </dgm:t>
    </dgm:pt>
    <dgm:pt modelId="{F0A82CE2-2478-D14F-8BCE-E674EE4AB775}" type="sibTrans" cxnId="{CCBDC6C7-45C4-554F-8338-48CF17894436}">
      <dgm:prSet/>
      <dgm:spPr/>
      <dgm:t>
        <a:bodyPr/>
        <a:lstStyle/>
        <a:p>
          <a:endParaRPr lang="en-GB"/>
        </a:p>
      </dgm:t>
    </dgm:pt>
    <dgm:pt modelId="{F4607EB9-9BAF-B041-845C-1CB76AFC24EF}">
      <dgm:prSet custT="1"/>
      <dgm:spPr>
        <a:solidFill>
          <a:srgbClr val="FFFFFF"/>
        </a:solidFill>
        <a:ln w="28575" cmpd="sng">
          <a:solidFill>
            <a:schemeClr val="accent4"/>
          </a:solidFill>
        </a:ln>
      </dgm:spPr>
      <dgm:t>
        <a:bodyPr/>
        <a:lstStyle/>
        <a:p>
          <a:pPr rtl="0"/>
          <a:r>
            <a:rPr lang="en-US" sz="1800" dirty="0" smtClean="0">
              <a:solidFill>
                <a:schemeClr val="tx1"/>
              </a:solidFill>
            </a:rPr>
            <a:t>Midwifery, e.g. major support to UNFPA for midwifery programs</a:t>
          </a:r>
          <a:endParaRPr lang="en-US" sz="1800" dirty="0">
            <a:solidFill>
              <a:schemeClr val="tx1"/>
            </a:solidFill>
          </a:endParaRPr>
        </a:p>
      </dgm:t>
    </dgm:pt>
    <dgm:pt modelId="{5A4009D8-557B-5442-B601-4CBBF42128FC}" type="parTrans" cxnId="{8DB06E3C-4956-944E-9E30-7CC4598ED0D2}">
      <dgm:prSet/>
      <dgm:spPr/>
      <dgm:t>
        <a:bodyPr/>
        <a:lstStyle/>
        <a:p>
          <a:endParaRPr lang="en-GB"/>
        </a:p>
      </dgm:t>
    </dgm:pt>
    <dgm:pt modelId="{B8DD91FE-CE74-3849-A508-16FBB99D6C5E}" type="sibTrans" cxnId="{8DB06E3C-4956-944E-9E30-7CC4598ED0D2}">
      <dgm:prSet/>
      <dgm:spPr/>
      <dgm:t>
        <a:bodyPr/>
        <a:lstStyle/>
        <a:p>
          <a:endParaRPr lang="en-GB"/>
        </a:p>
      </dgm:t>
    </dgm:pt>
    <dgm:pt modelId="{C0DA973B-8277-4544-AFB1-21AF9221248F}">
      <dgm:prSet custT="1"/>
      <dgm:spPr>
        <a:solidFill>
          <a:srgbClr val="FFFFFF"/>
        </a:solidFill>
        <a:ln w="28575" cmpd="sng">
          <a:solidFill>
            <a:schemeClr val="accent4"/>
          </a:solidFill>
        </a:ln>
      </dgm:spPr>
      <dgm:t>
        <a:bodyPr/>
        <a:lstStyle/>
        <a:p>
          <a:pPr rtl="0"/>
          <a:endParaRPr lang="en-US" sz="1800" i="0" dirty="0">
            <a:solidFill>
              <a:schemeClr val="tx1"/>
            </a:solidFill>
          </a:endParaRPr>
        </a:p>
      </dgm:t>
    </dgm:pt>
    <dgm:pt modelId="{22B1B7EF-3FF2-734A-8AAC-31089E0B58DF}" type="parTrans" cxnId="{73E4B032-C0FD-0548-BDC9-B43DA8BDC954}">
      <dgm:prSet/>
      <dgm:spPr/>
      <dgm:t>
        <a:bodyPr/>
        <a:lstStyle/>
        <a:p>
          <a:endParaRPr lang="en-GB"/>
        </a:p>
      </dgm:t>
    </dgm:pt>
    <dgm:pt modelId="{7E5F4FC0-2E6F-1848-B7F5-0CD55AA57F11}" type="sibTrans" cxnId="{73E4B032-C0FD-0548-BDC9-B43DA8BDC954}">
      <dgm:prSet/>
      <dgm:spPr/>
      <dgm:t>
        <a:bodyPr/>
        <a:lstStyle/>
        <a:p>
          <a:endParaRPr lang="en-GB"/>
        </a:p>
      </dgm:t>
    </dgm:pt>
    <dgm:pt modelId="{F7B66BC8-0BD0-9A41-83F8-ED49AB45F5EB}">
      <dgm:prSet custT="1"/>
      <dgm:spPr>
        <a:solidFill>
          <a:srgbClr val="FFFFFF"/>
        </a:solidFill>
        <a:ln w="28575" cmpd="sng">
          <a:solidFill>
            <a:schemeClr val="accent4"/>
          </a:solidFill>
        </a:ln>
      </dgm:spPr>
      <dgm:t>
        <a:bodyPr/>
        <a:lstStyle/>
        <a:p>
          <a:pPr rtl="0"/>
          <a:r>
            <a:rPr lang="en-US" sz="1800" dirty="0" smtClean="0">
              <a:solidFill>
                <a:schemeClr val="tx1"/>
              </a:solidFill>
            </a:rPr>
            <a:t>Growing reputation and expertise on NCDs and injuries, including road traffic safety</a:t>
          </a:r>
          <a:endParaRPr lang="en-US" sz="1800" dirty="0">
            <a:solidFill>
              <a:schemeClr val="tx1"/>
            </a:solidFill>
          </a:endParaRPr>
        </a:p>
      </dgm:t>
    </dgm:pt>
    <dgm:pt modelId="{ABCDC195-28FD-8C4F-ADC6-CF0388D3C724}" type="parTrans" cxnId="{8566A685-386B-584D-B4C1-D01589B72A81}">
      <dgm:prSet/>
      <dgm:spPr/>
      <dgm:t>
        <a:bodyPr/>
        <a:lstStyle/>
        <a:p>
          <a:endParaRPr lang="en-GB"/>
        </a:p>
      </dgm:t>
    </dgm:pt>
    <dgm:pt modelId="{4B383C16-8679-E24C-A352-A51447A71697}" type="sibTrans" cxnId="{8566A685-386B-584D-B4C1-D01589B72A81}">
      <dgm:prSet/>
      <dgm:spPr/>
      <dgm:t>
        <a:bodyPr/>
        <a:lstStyle/>
        <a:p>
          <a:endParaRPr lang="en-GB"/>
        </a:p>
      </dgm:t>
    </dgm:pt>
    <dgm:pt modelId="{D7531371-9F60-1C48-BA95-6CD949D1C554}" type="pres">
      <dgm:prSet presAssocID="{11C2F7F4-D734-A24A-99EF-8D905A98D9D4}" presName="diagram" presStyleCnt="0">
        <dgm:presLayoutVars>
          <dgm:dir/>
          <dgm:resizeHandles val="exact"/>
        </dgm:presLayoutVars>
      </dgm:prSet>
      <dgm:spPr/>
      <dgm:t>
        <a:bodyPr/>
        <a:lstStyle/>
        <a:p>
          <a:endParaRPr lang="en-US"/>
        </a:p>
      </dgm:t>
    </dgm:pt>
    <dgm:pt modelId="{43856714-157F-B544-AD6F-D9B3605CA782}" type="pres">
      <dgm:prSet presAssocID="{7055125B-0104-E34F-B08C-C961152FB272}" presName="node" presStyleLbl="node1" presStyleIdx="0" presStyleCnt="4" custScaleX="33551" custScaleY="36012" custLinFactNeighborY="4171">
        <dgm:presLayoutVars>
          <dgm:bulletEnabled val="1"/>
        </dgm:presLayoutVars>
      </dgm:prSet>
      <dgm:spPr>
        <a:prstGeom prst="bracketPair">
          <a:avLst/>
        </a:prstGeom>
      </dgm:spPr>
      <dgm:t>
        <a:bodyPr/>
        <a:lstStyle/>
        <a:p>
          <a:endParaRPr lang="en-US"/>
        </a:p>
      </dgm:t>
    </dgm:pt>
    <dgm:pt modelId="{85034ECF-5B03-F543-AF86-A8298599A541}" type="pres">
      <dgm:prSet presAssocID="{F0A82CE2-2478-D14F-8BCE-E674EE4AB775}" presName="sibTrans" presStyleCnt="0"/>
      <dgm:spPr/>
    </dgm:pt>
    <dgm:pt modelId="{C58EA50F-9731-FE4F-B13C-167A30F16A04}" type="pres">
      <dgm:prSet presAssocID="{F4607EB9-9BAF-B041-845C-1CB76AFC24EF}" presName="node" presStyleLbl="node1" presStyleIdx="1" presStyleCnt="4" custScaleX="33551" custScaleY="36012" custLinFactNeighborY="4171">
        <dgm:presLayoutVars>
          <dgm:bulletEnabled val="1"/>
        </dgm:presLayoutVars>
      </dgm:prSet>
      <dgm:spPr>
        <a:prstGeom prst="bracketPair">
          <a:avLst/>
        </a:prstGeom>
      </dgm:spPr>
      <dgm:t>
        <a:bodyPr/>
        <a:lstStyle/>
        <a:p>
          <a:endParaRPr lang="en-US"/>
        </a:p>
      </dgm:t>
    </dgm:pt>
    <dgm:pt modelId="{7CAFC39C-0E34-1C44-A6D2-FA3A07BE54B9}" type="pres">
      <dgm:prSet presAssocID="{B8DD91FE-CE74-3849-A508-16FBB99D6C5E}" presName="sibTrans" presStyleCnt="0"/>
      <dgm:spPr/>
    </dgm:pt>
    <dgm:pt modelId="{1060F2DA-3A55-C14D-94FC-0A9447BFA144}" type="pres">
      <dgm:prSet presAssocID="{C0DA973B-8277-4544-AFB1-21AF9221248F}" presName="node" presStyleLbl="node1" presStyleIdx="2" presStyleCnt="4" custScaleX="33551" custScaleY="36012" custLinFactNeighborY="-3700">
        <dgm:presLayoutVars>
          <dgm:bulletEnabled val="1"/>
        </dgm:presLayoutVars>
      </dgm:prSet>
      <dgm:spPr>
        <a:prstGeom prst="bracketPair">
          <a:avLst/>
        </a:prstGeom>
      </dgm:spPr>
      <dgm:t>
        <a:bodyPr/>
        <a:lstStyle/>
        <a:p>
          <a:endParaRPr lang="en-US"/>
        </a:p>
      </dgm:t>
    </dgm:pt>
    <dgm:pt modelId="{B0C8E305-843C-4745-AF8F-31BA91EFA3D1}" type="pres">
      <dgm:prSet presAssocID="{7E5F4FC0-2E6F-1848-B7F5-0CD55AA57F11}" presName="sibTrans" presStyleCnt="0"/>
      <dgm:spPr/>
    </dgm:pt>
    <dgm:pt modelId="{5D76DB88-35F2-8F47-82B3-AA5E6BA55671}" type="pres">
      <dgm:prSet presAssocID="{F7B66BC8-0BD0-9A41-83F8-ED49AB45F5EB}" presName="node" presStyleLbl="node1" presStyleIdx="3" presStyleCnt="4" custScaleX="33551" custScaleY="36012" custLinFactNeighborY="-3700">
        <dgm:presLayoutVars>
          <dgm:bulletEnabled val="1"/>
        </dgm:presLayoutVars>
      </dgm:prSet>
      <dgm:spPr>
        <a:prstGeom prst="bracketPair">
          <a:avLst/>
        </a:prstGeom>
      </dgm:spPr>
      <dgm:t>
        <a:bodyPr/>
        <a:lstStyle/>
        <a:p>
          <a:endParaRPr lang="en-US"/>
        </a:p>
      </dgm:t>
    </dgm:pt>
  </dgm:ptLst>
  <dgm:cxnLst>
    <dgm:cxn modelId="{CCBDC6C7-45C4-554F-8338-48CF17894436}" srcId="{11C2F7F4-D734-A24A-99EF-8D905A98D9D4}" destId="{7055125B-0104-E34F-B08C-C961152FB272}" srcOrd="0" destOrd="0" parTransId="{9607FAFC-BA38-8845-814B-6A61A0B18308}" sibTransId="{F0A82CE2-2478-D14F-8BCE-E674EE4AB775}"/>
    <dgm:cxn modelId="{19A16C78-B166-4E9A-BC55-0A314E627425}" type="presOf" srcId="{7055125B-0104-E34F-B08C-C961152FB272}" destId="{43856714-157F-B544-AD6F-D9B3605CA782}" srcOrd="0" destOrd="0" presId="urn:microsoft.com/office/officeart/2005/8/layout/default"/>
    <dgm:cxn modelId="{8566A685-386B-584D-B4C1-D01589B72A81}" srcId="{11C2F7F4-D734-A24A-99EF-8D905A98D9D4}" destId="{F7B66BC8-0BD0-9A41-83F8-ED49AB45F5EB}" srcOrd="3" destOrd="0" parTransId="{ABCDC195-28FD-8C4F-ADC6-CF0388D3C724}" sibTransId="{4B383C16-8679-E24C-A352-A51447A71697}"/>
    <dgm:cxn modelId="{1A2A4DF3-769E-4F4C-B991-856129812CDD}" type="presOf" srcId="{C0DA973B-8277-4544-AFB1-21AF9221248F}" destId="{1060F2DA-3A55-C14D-94FC-0A9447BFA144}" srcOrd="0" destOrd="0" presId="urn:microsoft.com/office/officeart/2005/8/layout/default"/>
    <dgm:cxn modelId="{8DB06E3C-4956-944E-9E30-7CC4598ED0D2}" srcId="{11C2F7F4-D734-A24A-99EF-8D905A98D9D4}" destId="{F4607EB9-9BAF-B041-845C-1CB76AFC24EF}" srcOrd="1" destOrd="0" parTransId="{5A4009D8-557B-5442-B601-4CBBF42128FC}" sibTransId="{B8DD91FE-CE74-3849-A508-16FBB99D6C5E}"/>
    <dgm:cxn modelId="{E0BEB072-D9B2-45F1-8B4E-DE5D08D9E0EA}" type="presOf" srcId="{F7B66BC8-0BD0-9A41-83F8-ED49AB45F5EB}" destId="{5D76DB88-35F2-8F47-82B3-AA5E6BA55671}" srcOrd="0" destOrd="0" presId="urn:microsoft.com/office/officeart/2005/8/layout/default"/>
    <dgm:cxn modelId="{1B8B00A2-4E0D-4167-85A8-6F590DFB5C4F}" type="presOf" srcId="{11C2F7F4-D734-A24A-99EF-8D905A98D9D4}" destId="{D7531371-9F60-1C48-BA95-6CD949D1C554}" srcOrd="0" destOrd="0" presId="urn:microsoft.com/office/officeart/2005/8/layout/default"/>
    <dgm:cxn modelId="{73E4B032-C0FD-0548-BDC9-B43DA8BDC954}" srcId="{11C2F7F4-D734-A24A-99EF-8D905A98D9D4}" destId="{C0DA973B-8277-4544-AFB1-21AF9221248F}" srcOrd="2" destOrd="0" parTransId="{22B1B7EF-3FF2-734A-8AAC-31089E0B58DF}" sibTransId="{7E5F4FC0-2E6F-1848-B7F5-0CD55AA57F11}"/>
    <dgm:cxn modelId="{5CF60E78-C385-4E61-B867-401C80EAEAF9}" type="presOf" srcId="{F4607EB9-9BAF-B041-845C-1CB76AFC24EF}" destId="{C58EA50F-9731-FE4F-B13C-167A30F16A04}" srcOrd="0" destOrd="0" presId="urn:microsoft.com/office/officeart/2005/8/layout/default"/>
    <dgm:cxn modelId="{3EBDA95C-1ACA-4538-B906-5D6ACB89E8E6}" type="presParOf" srcId="{D7531371-9F60-1C48-BA95-6CD949D1C554}" destId="{43856714-157F-B544-AD6F-D9B3605CA782}" srcOrd="0" destOrd="0" presId="urn:microsoft.com/office/officeart/2005/8/layout/default"/>
    <dgm:cxn modelId="{45D94EE6-412B-428D-95A9-79024476DEAC}" type="presParOf" srcId="{D7531371-9F60-1C48-BA95-6CD949D1C554}" destId="{85034ECF-5B03-F543-AF86-A8298599A541}" srcOrd="1" destOrd="0" presId="urn:microsoft.com/office/officeart/2005/8/layout/default"/>
    <dgm:cxn modelId="{75D46C56-0654-4A2F-8BB3-1CF73D09CCFF}" type="presParOf" srcId="{D7531371-9F60-1C48-BA95-6CD949D1C554}" destId="{C58EA50F-9731-FE4F-B13C-167A30F16A04}" srcOrd="2" destOrd="0" presId="urn:microsoft.com/office/officeart/2005/8/layout/default"/>
    <dgm:cxn modelId="{FB716D7E-EA7E-48E8-9859-4EE1A49F262B}" type="presParOf" srcId="{D7531371-9F60-1C48-BA95-6CD949D1C554}" destId="{7CAFC39C-0E34-1C44-A6D2-FA3A07BE54B9}" srcOrd="3" destOrd="0" presId="urn:microsoft.com/office/officeart/2005/8/layout/default"/>
    <dgm:cxn modelId="{5DCE81C1-864F-494E-A68D-8F0F11772BD0}" type="presParOf" srcId="{D7531371-9F60-1C48-BA95-6CD949D1C554}" destId="{1060F2DA-3A55-C14D-94FC-0A9447BFA144}" srcOrd="4" destOrd="0" presId="urn:microsoft.com/office/officeart/2005/8/layout/default"/>
    <dgm:cxn modelId="{3D5738D7-A7F9-45F9-96E9-BDE16AAB048E}" type="presParOf" srcId="{D7531371-9F60-1C48-BA95-6CD949D1C554}" destId="{B0C8E305-843C-4745-AF8F-31BA91EFA3D1}" srcOrd="5" destOrd="0" presId="urn:microsoft.com/office/officeart/2005/8/layout/default"/>
    <dgm:cxn modelId="{9D07646E-FCC1-4B00-A1EE-361CC40EC39D}" type="presParOf" srcId="{D7531371-9F60-1C48-BA95-6CD949D1C554}" destId="{5D76DB88-35F2-8F47-82B3-AA5E6BA556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1BD98CE7-5273-4496-82D3-B43B59C3C91E}" type="presOf" srcId="{FE97F464-E460-4049-A6DC-9472116955E4}" destId="{60F61DC0-4C7E-4294-87BA-AE652EFDD874}" srcOrd="1" destOrd="0" presId="urn:microsoft.com/office/officeart/2005/8/layout/bProcess3"/>
    <dgm:cxn modelId="{EB4F4470-BB4D-4BAB-A30B-EC0F4E1997E5}" type="presOf" srcId="{5B5DBEEB-0500-4928-8184-671E84BFC1F4}" destId="{BF8189B9-2246-4C02-9A4E-C9F81A077674}" srcOrd="1" destOrd="0" presId="urn:microsoft.com/office/officeart/2005/8/layout/bProcess3"/>
    <dgm:cxn modelId="{1A14A019-3EDC-46B4-985E-54A7C1DB0F43}" type="presOf" srcId="{5B5DBEEB-0500-4928-8184-671E84BFC1F4}" destId="{BDE36CF5-01A0-43A7-A99E-930F7BE6C652}"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B83F7B8-A983-4752-BB22-EE9D1AFE549C}" type="presOf" srcId="{FE97F464-E460-4049-A6DC-9472116955E4}" destId="{EC1858DD-EE0C-4BBA-96ED-EA49FDD95E8B}" srcOrd="0" destOrd="0" presId="urn:microsoft.com/office/officeart/2005/8/layout/bProcess3"/>
    <dgm:cxn modelId="{D67B9AF9-DBD0-4809-82D6-E2D547F10C17}" type="presOf" srcId="{6727F3C0-3F78-4719-A7DE-755327BEF65A}" destId="{5482CBCA-92EB-4A12-A8EC-83F43D6F04A9}" srcOrd="0" destOrd="0" presId="urn:microsoft.com/office/officeart/2005/8/layout/bProcess3"/>
    <dgm:cxn modelId="{12DC85E7-C957-482E-92C0-2E8CB8C9E62F}" type="presOf" srcId="{021A1DFF-DCDD-45B5-9448-0685E10B5C3B}" destId="{97DA5FE5-D52C-46B8-800E-68538633792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422F72F3-55EB-4284-9910-51EA4A734358}" type="presOf" srcId="{27585D9D-4195-4C82-8D6B-56D33B3D16A4}" destId="{0907965E-08B8-4EC3-B6C7-A0DEE27EA391}"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09A4919C-DBBB-4659-B0A6-AEB78B640A5B}" type="presOf" srcId="{5DBF63AF-4598-4D06-87FC-219E26A5526A}" destId="{C165E124-7468-4951-886F-96E50F92920D}" srcOrd="1" destOrd="0" presId="urn:microsoft.com/office/officeart/2005/8/layout/bProcess3"/>
    <dgm:cxn modelId="{9D4165BB-8877-4935-959C-87401A4F8843}" type="presOf" srcId="{A8821CE6-D39A-4AAD-ACE6-B64AE313F71A}" destId="{85BB1E9A-F97B-4972-85FA-BD4C71B287A8}" srcOrd="1"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FD940B3C-B399-439C-8F49-70090FF21C6C}" type="presOf" srcId="{5DBF63AF-4598-4D06-87FC-219E26A5526A}" destId="{81938ED4-87A3-4933-BE18-AD2095C98376}"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FB235AE4-3E1F-4E70-AE2C-6BBDB9692645}" type="presOf" srcId="{5C019469-93DB-4293-BF62-EB7A4F5A3530}" destId="{5C2896DE-C1A3-457B-89B0-FFBB2B710D3C}" srcOrd="1" destOrd="0" presId="urn:microsoft.com/office/officeart/2005/8/layout/bProcess3"/>
    <dgm:cxn modelId="{6BB45FE3-8675-44EF-9D00-A6FFEAFC112A}" type="presOf" srcId="{A8821CE6-D39A-4AAD-ACE6-B64AE313F71A}" destId="{C25D4326-D4BF-455B-A2BB-B2AF64D4C495}" srcOrd="0" destOrd="0" presId="urn:microsoft.com/office/officeart/2005/8/layout/bProcess3"/>
    <dgm:cxn modelId="{1EAC4D27-47F3-4F16-A125-0ED87092A1BB}" type="presOf" srcId="{C56C4E94-E37F-4873-87B4-7147F3E8CA66}" destId="{C75F71E0-3FB7-4DA9-B84A-8F90A94D5BDC}" srcOrd="0" destOrd="0" presId="urn:microsoft.com/office/officeart/2005/8/layout/bProcess3"/>
    <dgm:cxn modelId="{B036E88C-3684-4143-9487-DCFD2BFF88ED}" type="presOf" srcId="{1E3C62C2-CD9F-4C67-9EA5-4D973241FBA2}" destId="{2B7A00C4-B92F-4A3A-8AB2-5EAC57C42BD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C4ECECBC-CD15-4A8C-BB24-B8EBBB619532}" type="presOf" srcId="{5C019469-93DB-4293-BF62-EB7A4F5A3530}" destId="{0654E1FA-BE6B-4E5C-8BBF-72F142814CBE}" srcOrd="0" destOrd="0" presId="urn:microsoft.com/office/officeart/2005/8/layout/bProcess3"/>
    <dgm:cxn modelId="{B8BDA286-940E-42E0-A3DD-6C43CF86A3C3}" type="presOf" srcId="{668E51A9-5D4C-4E49-B748-5B7F61710FF4}" destId="{B0939418-6120-4A72-A1B1-48FB8F8E75D2}" srcOrd="0" destOrd="0" presId="urn:microsoft.com/office/officeart/2005/8/layout/bProcess3"/>
    <dgm:cxn modelId="{02244661-1FE0-4BF6-8FDF-66AE48001F1D}" type="presOf" srcId="{6AE2C634-C1CD-4255-9B6E-9775764E4534}" destId="{F51A466E-1918-4340-90D3-29BC19DEF728}" srcOrd="0" destOrd="0" presId="urn:microsoft.com/office/officeart/2005/8/layout/bProcess3"/>
    <dgm:cxn modelId="{9866247F-1158-4F51-BF70-60D1253649BE}" type="presParOf" srcId="{2B7A00C4-B92F-4A3A-8AB2-5EAC57C42BDB}" destId="{97DA5FE5-D52C-46B8-800E-68538633792B}" srcOrd="0" destOrd="0" presId="urn:microsoft.com/office/officeart/2005/8/layout/bProcess3"/>
    <dgm:cxn modelId="{71F2AB91-C419-4585-973C-A1170C9C106A}" type="presParOf" srcId="{2B7A00C4-B92F-4A3A-8AB2-5EAC57C42BDB}" destId="{81938ED4-87A3-4933-BE18-AD2095C98376}" srcOrd="1" destOrd="0" presId="urn:microsoft.com/office/officeart/2005/8/layout/bProcess3"/>
    <dgm:cxn modelId="{AF709765-C619-49F6-983B-70CD9D99ABF6}" type="presParOf" srcId="{81938ED4-87A3-4933-BE18-AD2095C98376}" destId="{C165E124-7468-4951-886F-96E50F92920D}" srcOrd="0" destOrd="0" presId="urn:microsoft.com/office/officeart/2005/8/layout/bProcess3"/>
    <dgm:cxn modelId="{C3A46219-E7A4-4A72-B43A-8E080F56A77C}" type="presParOf" srcId="{2B7A00C4-B92F-4A3A-8AB2-5EAC57C42BDB}" destId="{F51A466E-1918-4340-90D3-29BC19DEF728}" srcOrd="2" destOrd="0" presId="urn:microsoft.com/office/officeart/2005/8/layout/bProcess3"/>
    <dgm:cxn modelId="{4C6A62B6-FF6B-40A7-8B54-9B13E63ADA70}" type="presParOf" srcId="{2B7A00C4-B92F-4A3A-8AB2-5EAC57C42BDB}" destId="{C25D4326-D4BF-455B-A2BB-B2AF64D4C495}" srcOrd="3" destOrd="0" presId="urn:microsoft.com/office/officeart/2005/8/layout/bProcess3"/>
    <dgm:cxn modelId="{1FE900A2-F9F5-464C-8AAA-201FE6BDB3D3}" type="presParOf" srcId="{C25D4326-D4BF-455B-A2BB-B2AF64D4C495}" destId="{85BB1E9A-F97B-4972-85FA-BD4C71B287A8}" srcOrd="0" destOrd="0" presId="urn:microsoft.com/office/officeart/2005/8/layout/bProcess3"/>
    <dgm:cxn modelId="{C43F8885-4496-4FC5-BF8E-D73334E28EB6}" type="presParOf" srcId="{2B7A00C4-B92F-4A3A-8AB2-5EAC57C42BDB}" destId="{C75F71E0-3FB7-4DA9-B84A-8F90A94D5BDC}" srcOrd="4" destOrd="0" presId="urn:microsoft.com/office/officeart/2005/8/layout/bProcess3"/>
    <dgm:cxn modelId="{3D1FAAEA-A172-4218-9A92-C2C82C26D84A}" type="presParOf" srcId="{2B7A00C4-B92F-4A3A-8AB2-5EAC57C42BDB}" destId="{EC1858DD-EE0C-4BBA-96ED-EA49FDD95E8B}" srcOrd="5" destOrd="0" presId="urn:microsoft.com/office/officeart/2005/8/layout/bProcess3"/>
    <dgm:cxn modelId="{DECC700D-2451-47D1-B5B4-93FF65610150}" type="presParOf" srcId="{EC1858DD-EE0C-4BBA-96ED-EA49FDD95E8B}" destId="{60F61DC0-4C7E-4294-87BA-AE652EFDD874}" srcOrd="0" destOrd="0" presId="urn:microsoft.com/office/officeart/2005/8/layout/bProcess3"/>
    <dgm:cxn modelId="{F67544F4-355A-4BC8-B821-BD3297892D2A}" type="presParOf" srcId="{2B7A00C4-B92F-4A3A-8AB2-5EAC57C42BDB}" destId="{5482CBCA-92EB-4A12-A8EC-83F43D6F04A9}" srcOrd="6" destOrd="0" presId="urn:microsoft.com/office/officeart/2005/8/layout/bProcess3"/>
    <dgm:cxn modelId="{59B55057-7C61-4300-9497-C282A552EB4D}" type="presParOf" srcId="{2B7A00C4-B92F-4A3A-8AB2-5EAC57C42BDB}" destId="{BDE36CF5-01A0-43A7-A99E-930F7BE6C652}" srcOrd="7" destOrd="0" presId="urn:microsoft.com/office/officeart/2005/8/layout/bProcess3"/>
    <dgm:cxn modelId="{69767538-0C1B-40D8-9733-82FAAF555103}" type="presParOf" srcId="{BDE36CF5-01A0-43A7-A99E-930F7BE6C652}" destId="{BF8189B9-2246-4C02-9A4E-C9F81A077674}" srcOrd="0" destOrd="0" presId="urn:microsoft.com/office/officeart/2005/8/layout/bProcess3"/>
    <dgm:cxn modelId="{9D16F638-F0A5-46C8-9657-0FE33988E84C}" type="presParOf" srcId="{2B7A00C4-B92F-4A3A-8AB2-5EAC57C42BDB}" destId="{B0939418-6120-4A72-A1B1-48FB8F8E75D2}" srcOrd="8" destOrd="0" presId="urn:microsoft.com/office/officeart/2005/8/layout/bProcess3"/>
    <dgm:cxn modelId="{8F68F878-5479-4542-B0A7-0046412A3BAF}" type="presParOf" srcId="{2B7A00C4-B92F-4A3A-8AB2-5EAC57C42BDB}" destId="{0654E1FA-BE6B-4E5C-8BBF-72F142814CBE}" srcOrd="9" destOrd="0" presId="urn:microsoft.com/office/officeart/2005/8/layout/bProcess3"/>
    <dgm:cxn modelId="{0DF3481F-2741-4CBE-8C88-D29F714EAD5E}" type="presParOf" srcId="{0654E1FA-BE6B-4E5C-8BBF-72F142814CBE}" destId="{5C2896DE-C1A3-457B-89B0-FFBB2B710D3C}" srcOrd="0" destOrd="0" presId="urn:microsoft.com/office/officeart/2005/8/layout/bProcess3"/>
    <dgm:cxn modelId="{CBEEF2A2-48CF-479D-BC5D-054D47541620}"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a:ln w="57150">
          <a:solidFill>
            <a:schemeClr val="accent2"/>
          </a:solidFill>
        </a:ln>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41DF103E-4624-4C22-AABD-E7936A592AD5}" type="presOf" srcId="{A8821CE6-D39A-4AAD-ACE6-B64AE313F71A}" destId="{C25D4326-D4BF-455B-A2BB-B2AF64D4C495}" srcOrd="0" destOrd="0" presId="urn:microsoft.com/office/officeart/2005/8/layout/bProcess3"/>
    <dgm:cxn modelId="{FA5706B5-1B22-4A7C-BA35-18B511770AA8}" type="presOf" srcId="{27585D9D-4195-4C82-8D6B-56D33B3D16A4}" destId="{0907965E-08B8-4EC3-B6C7-A0DEE27EA391}"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725C5C67-9DED-4696-9583-6B1CA435DBC0}" type="presOf" srcId="{5C019469-93DB-4293-BF62-EB7A4F5A3530}" destId="{0654E1FA-BE6B-4E5C-8BBF-72F142814CBE}"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DA1C2761-D2B8-4C4B-808F-00E54F00B3EE}" type="presOf" srcId="{6727F3C0-3F78-4719-A7DE-755327BEF65A}" destId="{5482CBCA-92EB-4A12-A8EC-83F43D6F04A9}"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E339A56A-80AE-4811-BF82-FC7F5880A23A}" type="presOf" srcId="{5B5DBEEB-0500-4928-8184-671E84BFC1F4}" destId="{BF8189B9-2246-4C02-9A4E-C9F81A077674}" srcOrd="1" destOrd="0" presId="urn:microsoft.com/office/officeart/2005/8/layout/bProcess3"/>
    <dgm:cxn modelId="{505DA8EA-EE23-4F1F-BA7A-CF4AF51A06B2}" type="presOf" srcId="{668E51A9-5D4C-4E49-B748-5B7F61710FF4}" destId="{B0939418-6120-4A72-A1B1-48FB8F8E75D2}" srcOrd="0" destOrd="0" presId="urn:microsoft.com/office/officeart/2005/8/layout/bProcess3"/>
    <dgm:cxn modelId="{E267F6F1-AD22-4794-B2AC-60D0F4D9D9F5}" type="presOf" srcId="{FE97F464-E460-4049-A6DC-9472116955E4}" destId="{EC1858DD-EE0C-4BBA-96ED-EA49FDD95E8B}" srcOrd="0" destOrd="0" presId="urn:microsoft.com/office/officeart/2005/8/layout/bProcess3"/>
    <dgm:cxn modelId="{12C29207-9451-4D6F-99FD-363C5C62822C}" type="presOf" srcId="{FE97F464-E460-4049-A6DC-9472116955E4}" destId="{60F61DC0-4C7E-4294-87BA-AE652EFDD874}" srcOrd="1" destOrd="0" presId="urn:microsoft.com/office/officeart/2005/8/layout/bProcess3"/>
    <dgm:cxn modelId="{D54DCB5A-C5E2-4B99-AFCA-1EAFB239EA55}" type="presOf" srcId="{C56C4E94-E37F-4873-87B4-7147F3E8CA66}" destId="{C75F71E0-3FB7-4DA9-B84A-8F90A94D5BDC}"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182972E1-5B29-4A89-B29E-A774C447EEAB}" type="presOf" srcId="{6AE2C634-C1CD-4255-9B6E-9775764E4534}" destId="{F51A466E-1918-4340-90D3-29BC19DEF728}" srcOrd="0" destOrd="0" presId="urn:microsoft.com/office/officeart/2005/8/layout/bProcess3"/>
    <dgm:cxn modelId="{B5361BDB-4665-4DD7-A151-7696CAD9A67E}" type="presOf" srcId="{1E3C62C2-CD9F-4C67-9EA5-4D973241FBA2}" destId="{2B7A00C4-B92F-4A3A-8AB2-5EAC57C42BDB}" srcOrd="0" destOrd="0" presId="urn:microsoft.com/office/officeart/2005/8/layout/bProcess3"/>
    <dgm:cxn modelId="{28917BA6-5354-4495-B5DD-F2F8F4811C29}" type="presOf" srcId="{A8821CE6-D39A-4AAD-ACE6-B64AE313F71A}" destId="{85BB1E9A-F97B-4972-85FA-BD4C71B287A8}" srcOrd="1" destOrd="0" presId="urn:microsoft.com/office/officeart/2005/8/layout/bProcess3"/>
    <dgm:cxn modelId="{1EE3E9AD-D683-4400-A0AF-91502C936BE8}" type="presOf" srcId="{5DBF63AF-4598-4D06-87FC-219E26A5526A}" destId="{81938ED4-87A3-4933-BE18-AD2095C98376}"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42D7DAC0-478D-462F-AE3D-8DF91A7FA0BC}" type="presOf" srcId="{5C019469-93DB-4293-BF62-EB7A4F5A3530}" destId="{5C2896DE-C1A3-457B-89B0-FFBB2B710D3C}" srcOrd="1" destOrd="0" presId="urn:microsoft.com/office/officeart/2005/8/layout/bProcess3"/>
    <dgm:cxn modelId="{B5D0AD1C-C56D-46D9-ADA2-5ADD0D38B363}" type="presOf" srcId="{5DBF63AF-4598-4D06-87FC-219E26A5526A}" destId="{C165E124-7468-4951-886F-96E50F92920D}" srcOrd="1" destOrd="0" presId="urn:microsoft.com/office/officeart/2005/8/layout/bProcess3"/>
    <dgm:cxn modelId="{AF665932-AD15-4B7F-8808-FA6408FC9925}" type="presOf" srcId="{021A1DFF-DCDD-45B5-9448-0685E10B5C3B}" destId="{97DA5FE5-D52C-46B8-800E-68538633792B}" srcOrd="0" destOrd="0" presId="urn:microsoft.com/office/officeart/2005/8/layout/bProcess3"/>
    <dgm:cxn modelId="{55058C22-DEDE-4676-87E3-8707C0B3041F}" type="presOf" srcId="{5B5DBEEB-0500-4928-8184-671E84BFC1F4}" destId="{BDE36CF5-01A0-43A7-A99E-930F7BE6C652}" srcOrd="0" destOrd="0" presId="urn:microsoft.com/office/officeart/2005/8/layout/bProcess3"/>
    <dgm:cxn modelId="{CF3455CE-589F-4D87-AC8A-77EBE6055089}" type="presParOf" srcId="{2B7A00C4-B92F-4A3A-8AB2-5EAC57C42BDB}" destId="{97DA5FE5-D52C-46B8-800E-68538633792B}" srcOrd="0" destOrd="0" presId="urn:microsoft.com/office/officeart/2005/8/layout/bProcess3"/>
    <dgm:cxn modelId="{435B6CDA-4BC3-4ECA-94DC-2B7A1DD86613}" type="presParOf" srcId="{2B7A00C4-B92F-4A3A-8AB2-5EAC57C42BDB}" destId="{81938ED4-87A3-4933-BE18-AD2095C98376}" srcOrd="1" destOrd="0" presId="urn:microsoft.com/office/officeart/2005/8/layout/bProcess3"/>
    <dgm:cxn modelId="{881155A7-74CA-4964-87CF-E3F1ABE8D657}" type="presParOf" srcId="{81938ED4-87A3-4933-BE18-AD2095C98376}" destId="{C165E124-7468-4951-886F-96E50F92920D}" srcOrd="0" destOrd="0" presId="urn:microsoft.com/office/officeart/2005/8/layout/bProcess3"/>
    <dgm:cxn modelId="{29E603E3-63C4-4242-B72A-FC886F9B6A8C}" type="presParOf" srcId="{2B7A00C4-B92F-4A3A-8AB2-5EAC57C42BDB}" destId="{F51A466E-1918-4340-90D3-29BC19DEF728}" srcOrd="2" destOrd="0" presId="urn:microsoft.com/office/officeart/2005/8/layout/bProcess3"/>
    <dgm:cxn modelId="{A50C754F-E299-43CC-B2CE-7F7C88594E9B}" type="presParOf" srcId="{2B7A00C4-B92F-4A3A-8AB2-5EAC57C42BDB}" destId="{C25D4326-D4BF-455B-A2BB-B2AF64D4C495}" srcOrd="3" destOrd="0" presId="urn:microsoft.com/office/officeart/2005/8/layout/bProcess3"/>
    <dgm:cxn modelId="{B41DB27A-8AFC-4BA5-B90F-938C8705EAD9}" type="presParOf" srcId="{C25D4326-D4BF-455B-A2BB-B2AF64D4C495}" destId="{85BB1E9A-F97B-4972-85FA-BD4C71B287A8}" srcOrd="0" destOrd="0" presId="urn:microsoft.com/office/officeart/2005/8/layout/bProcess3"/>
    <dgm:cxn modelId="{FA6382C8-1C26-434F-92E8-E975D15CCF9D}" type="presParOf" srcId="{2B7A00C4-B92F-4A3A-8AB2-5EAC57C42BDB}" destId="{C75F71E0-3FB7-4DA9-B84A-8F90A94D5BDC}" srcOrd="4" destOrd="0" presId="urn:microsoft.com/office/officeart/2005/8/layout/bProcess3"/>
    <dgm:cxn modelId="{FB4C125B-301C-4E70-97BC-9CAEC91BE1FD}" type="presParOf" srcId="{2B7A00C4-B92F-4A3A-8AB2-5EAC57C42BDB}" destId="{EC1858DD-EE0C-4BBA-96ED-EA49FDD95E8B}" srcOrd="5" destOrd="0" presId="urn:microsoft.com/office/officeart/2005/8/layout/bProcess3"/>
    <dgm:cxn modelId="{45A4F02F-A23A-4DEE-B9B1-FD4CFBC046DF}" type="presParOf" srcId="{EC1858DD-EE0C-4BBA-96ED-EA49FDD95E8B}" destId="{60F61DC0-4C7E-4294-87BA-AE652EFDD874}" srcOrd="0" destOrd="0" presId="urn:microsoft.com/office/officeart/2005/8/layout/bProcess3"/>
    <dgm:cxn modelId="{2D5B1F93-3470-428B-92B2-7CAD254C2734}" type="presParOf" srcId="{2B7A00C4-B92F-4A3A-8AB2-5EAC57C42BDB}" destId="{5482CBCA-92EB-4A12-A8EC-83F43D6F04A9}" srcOrd="6" destOrd="0" presId="urn:microsoft.com/office/officeart/2005/8/layout/bProcess3"/>
    <dgm:cxn modelId="{75FB815F-2DD2-4075-8518-969230B92939}" type="presParOf" srcId="{2B7A00C4-B92F-4A3A-8AB2-5EAC57C42BDB}" destId="{BDE36CF5-01A0-43A7-A99E-930F7BE6C652}" srcOrd="7" destOrd="0" presId="urn:microsoft.com/office/officeart/2005/8/layout/bProcess3"/>
    <dgm:cxn modelId="{0CE557F2-444E-468A-B647-52A38EED792A}" type="presParOf" srcId="{BDE36CF5-01A0-43A7-A99E-930F7BE6C652}" destId="{BF8189B9-2246-4C02-9A4E-C9F81A077674}" srcOrd="0" destOrd="0" presId="urn:microsoft.com/office/officeart/2005/8/layout/bProcess3"/>
    <dgm:cxn modelId="{9871D888-A01A-48D8-8F24-EB93B5E91A60}" type="presParOf" srcId="{2B7A00C4-B92F-4A3A-8AB2-5EAC57C42BDB}" destId="{B0939418-6120-4A72-A1B1-48FB8F8E75D2}" srcOrd="8" destOrd="0" presId="urn:microsoft.com/office/officeart/2005/8/layout/bProcess3"/>
    <dgm:cxn modelId="{A5F91AF5-0815-4CD1-AF56-F4C6B589FBEF}" type="presParOf" srcId="{2B7A00C4-B92F-4A3A-8AB2-5EAC57C42BDB}" destId="{0654E1FA-BE6B-4E5C-8BBF-72F142814CBE}" srcOrd="9" destOrd="0" presId="urn:microsoft.com/office/officeart/2005/8/layout/bProcess3"/>
    <dgm:cxn modelId="{50048833-BE50-4736-8464-F3897D1040C9}" type="presParOf" srcId="{0654E1FA-BE6B-4E5C-8BBF-72F142814CBE}" destId="{5C2896DE-C1A3-457B-89B0-FFBB2B710D3C}" srcOrd="0" destOrd="0" presId="urn:microsoft.com/office/officeart/2005/8/layout/bProcess3"/>
    <dgm:cxn modelId="{7165B512-FFA6-44E8-99CD-388E2BD6A81C}"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C2F7F4-D734-A24A-99EF-8D905A98D9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055125B-0104-E34F-B08C-C961152FB272}">
      <dgm:prSet custT="1"/>
      <dgm:spPr>
        <a:solidFill>
          <a:srgbClr val="FFFFFF"/>
        </a:solidFill>
        <a:ln w="28575" cmpd="sng">
          <a:solidFill>
            <a:schemeClr val="accent4"/>
          </a:solidFill>
        </a:ln>
      </dgm:spPr>
      <dgm:t>
        <a:bodyPr/>
        <a:lstStyle/>
        <a:p>
          <a:pPr rtl="0"/>
          <a:r>
            <a:rPr lang="en-US" sz="1800" dirty="0" smtClean="0">
              <a:solidFill>
                <a:schemeClr val="tx1"/>
              </a:solidFill>
            </a:rPr>
            <a:t>Invest in </a:t>
          </a:r>
          <a:r>
            <a:rPr lang="en-US" sz="1800" b="1" dirty="0" smtClean="0">
              <a:solidFill>
                <a:schemeClr val="tx1"/>
              </a:solidFill>
            </a:rPr>
            <a:t>high priority core functions</a:t>
          </a:r>
          <a:r>
            <a:rPr lang="en-US" sz="1800" b="0" dirty="0" smtClean="0">
              <a:solidFill>
                <a:schemeClr val="tx1"/>
              </a:solidFill>
            </a:rPr>
            <a:t>, avoid sudden shifts, be synergistic with other sectors</a:t>
          </a:r>
          <a:endParaRPr lang="en-US" sz="1800" dirty="0">
            <a:solidFill>
              <a:schemeClr val="tx1"/>
            </a:solidFill>
          </a:endParaRPr>
        </a:p>
      </dgm:t>
    </dgm:pt>
    <dgm:pt modelId="{9607FAFC-BA38-8845-814B-6A61A0B18308}" type="parTrans" cxnId="{CCBDC6C7-45C4-554F-8338-48CF17894436}">
      <dgm:prSet/>
      <dgm:spPr/>
      <dgm:t>
        <a:bodyPr/>
        <a:lstStyle/>
        <a:p>
          <a:endParaRPr lang="en-GB"/>
        </a:p>
      </dgm:t>
    </dgm:pt>
    <dgm:pt modelId="{F0A82CE2-2478-D14F-8BCE-E674EE4AB775}" type="sibTrans" cxnId="{CCBDC6C7-45C4-554F-8338-48CF17894436}">
      <dgm:prSet/>
      <dgm:spPr/>
      <dgm:t>
        <a:bodyPr/>
        <a:lstStyle/>
        <a:p>
          <a:endParaRPr lang="en-GB"/>
        </a:p>
      </dgm:t>
    </dgm:pt>
    <dgm:pt modelId="{F4607EB9-9BAF-B041-845C-1CB76AFC24EF}">
      <dgm:prSet custT="1"/>
      <dgm:spPr>
        <a:solidFill>
          <a:srgbClr val="FFFFFF"/>
        </a:solidFill>
        <a:ln w="28575" cmpd="sng">
          <a:solidFill>
            <a:schemeClr val="accent4"/>
          </a:solidFill>
        </a:ln>
      </dgm:spPr>
      <dgm:t>
        <a:bodyPr/>
        <a:lstStyle/>
        <a:p>
          <a:pPr rtl="0"/>
          <a:r>
            <a:rPr lang="en-US" sz="1800" dirty="0" smtClean="0">
              <a:solidFill>
                <a:schemeClr val="tx1"/>
              </a:solidFill>
            </a:rPr>
            <a:t>When providing </a:t>
          </a:r>
          <a:r>
            <a:rPr lang="en-US" sz="1800" b="1" dirty="0" smtClean="0">
              <a:solidFill>
                <a:schemeClr val="tx1"/>
              </a:solidFill>
            </a:rPr>
            <a:t>country-specific support</a:t>
          </a:r>
          <a:r>
            <a:rPr lang="en-US" sz="1800" b="0" dirty="0" smtClean="0">
              <a:solidFill>
                <a:schemeClr val="tx1"/>
              </a:solidFill>
            </a:rPr>
            <a:t>, direct SEK to countries below agreed threshold (e.g. IDA eligibility)</a:t>
          </a:r>
          <a:endParaRPr lang="en-US" sz="1800" dirty="0">
            <a:solidFill>
              <a:schemeClr val="tx1"/>
            </a:solidFill>
          </a:endParaRPr>
        </a:p>
      </dgm:t>
    </dgm:pt>
    <dgm:pt modelId="{5A4009D8-557B-5442-B601-4CBBF42128FC}" type="parTrans" cxnId="{8DB06E3C-4956-944E-9E30-7CC4598ED0D2}">
      <dgm:prSet/>
      <dgm:spPr/>
      <dgm:t>
        <a:bodyPr/>
        <a:lstStyle/>
        <a:p>
          <a:endParaRPr lang="en-GB"/>
        </a:p>
      </dgm:t>
    </dgm:pt>
    <dgm:pt modelId="{B8DD91FE-CE74-3849-A508-16FBB99D6C5E}" type="sibTrans" cxnId="{8DB06E3C-4956-944E-9E30-7CC4598ED0D2}">
      <dgm:prSet/>
      <dgm:spPr/>
      <dgm:t>
        <a:bodyPr/>
        <a:lstStyle/>
        <a:p>
          <a:endParaRPr lang="en-GB"/>
        </a:p>
      </dgm:t>
    </dgm:pt>
    <dgm:pt modelId="{C0DA973B-8277-4544-AFB1-21AF9221248F}">
      <dgm:prSet custT="1"/>
      <dgm:spPr>
        <a:solidFill>
          <a:srgbClr val="FFFFFF"/>
        </a:solidFill>
        <a:ln w="28575" cmpd="sng">
          <a:solidFill>
            <a:schemeClr val="accent4"/>
          </a:solidFill>
        </a:ln>
      </dgm:spPr>
      <dgm:t>
        <a:bodyPr/>
        <a:lstStyle/>
        <a:p>
          <a:pPr rtl="0"/>
          <a:r>
            <a:rPr lang="en-US" sz="1800" i="0" dirty="0" smtClean="0">
              <a:solidFill>
                <a:schemeClr val="tx1"/>
              </a:solidFill>
            </a:rPr>
            <a:t>In supporting </a:t>
          </a:r>
          <a:r>
            <a:rPr lang="en-US" sz="1800" b="1" i="0" dirty="0" smtClean="0">
              <a:solidFill>
                <a:schemeClr val="tx1"/>
              </a:solidFill>
            </a:rPr>
            <a:t>“local plus” </a:t>
          </a:r>
          <a:r>
            <a:rPr lang="en-US" sz="1800" b="0" i="0" dirty="0" smtClean="0">
              <a:solidFill>
                <a:schemeClr val="tx1"/>
              </a:solidFill>
            </a:rPr>
            <a:t>and </a:t>
          </a:r>
          <a:r>
            <a:rPr lang="en-US" sz="1800" b="1" i="0" dirty="0" smtClean="0">
              <a:solidFill>
                <a:schemeClr val="tx1"/>
              </a:solidFill>
            </a:rPr>
            <a:t>“special local support” functions</a:t>
          </a:r>
          <a:r>
            <a:rPr lang="en-US" sz="1800" i="0" dirty="0" smtClean="0">
              <a:solidFill>
                <a:schemeClr val="tx1"/>
              </a:solidFill>
            </a:rPr>
            <a:t>, assess </a:t>
          </a:r>
          <a:r>
            <a:rPr lang="en-US" sz="1800" i="0" dirty="0" err="1" smtClean="0">
              <a:solidFill>
                <a:schemeClr val="tx1"/>
              </a:solidFill>
            </a:rPr>
            <a:t>fungibility</a:t>
          </a:r>
          <a:r>
            <a:rPr lang="en-US" sz="1800" i="0" dirty="0" smtClean="0">
              <a:solidFill>
                <a:schemeClr val="tx1"/>
              </a:solidFill>
            </a:rPr>
            <a:t> as criterion for SEK: can function be funded domestically?</a:t>
          </a:r>
          <a:endParaRPr lang="en-US" sz="1800" i="0" dirty="0">
            <a:solidFill>
              <a:schemeClr val="tx1"/>
            </a:solidFill>
          </a:endParaRPr>
        </a:p>
      </dgm:t>
    </dgm:pt>
    <dgm:pt modelId="{22B1B7EF-3FF2-734A-8AAC-31089E0B58DF}" type="parTrans" cxnId="{73E4B032-C0FD-0548-BDC9-B43DA8BDC954}">
      <dgm:prSet/>
      <dgm:spPr/>
      <dgm:t>
        <a:bodyPr/>
        <a:lstStyle/>
        <a:p>
          <a:endParaRPr lang="en-GB"/>
        </a:p>
      </dgm:t>
    </dgm:pt>
    <dgm:pt modelId="{7E5F4FC0-2E6F-1848-B7F5-0CD55AA57F11}" type="sibTrans" cxnId="{73E4B032-C0FD-0548-BDC9-B43DA8BDC954}">
      <dgm:prSet/>
      <dgm:spPr/>
      <dgm:t>
        <a:bodyPr/>
        <a:lstStyle/>
        <a:p>
          <a:endParaRPr lang="en-GB"/>
        </a:p>
      </dgm:t>
    </dgm:pt>
    <dgm:pt modelId="{F7B66BC8-0BD0-9A41-83F8-ED49AB45F5EB}">
      <dgm:prSet custT="1"/>
      <dgm:spPr>
        <a:solidFill>
          <a:srgbClr val="FFFFFF"/>
        </a:solidFill>
        <a:ln w="28575" cmpd="sng">
          <a:solidFill>
            <a:schemeClr val="accent4"/>
          </a:solidFill>
        </a:ln>
      </dgm:spPr>
      <dgm:t>
        <a:bodyPr/>
        <a:lstStyle/>
        <a:p>
          <a:pPr rtl="0"/>
          <a:r>
            <a:rPr lang="en-US" sz="1800" dirty="0" smtClean="0">
              <a:solidFill>
                <a:schemeClr val="tx1"/>
              </a:solidFill>
            </a:rPr>
            <a:t>For </a:t>
          </a:r>
          <a:r>
            <a:rPr lang="en-US" sz="1800" b="1" dirty="0" smtClean="0">
              <a:solidFill>
                <a:schemeClr val="tx1"/>
              </a:solidFill>
            </a:rPr>
            <a:t>local, “local plus,” </a:t>
          </a:r>
          <a:r>
            <a:rPr lang="en-US" sz="1800" b="0" dirty="0" smtClean="0">
              <a:solidFill>
                <a:schemeClr val="tx1"/>
              </a:solidFill>
            </a:rPr>
            <a:t>and </a:t>
          </a:r>
          <a:r>
            <a:rPr lang="en-US" sz="1800" b="1" dirty="0" smtClean="0">
              <a:solidFill>
                <a:schemeClr val="tx1"/>
              </a:solidFill>
            </a:rPr>
            <a:t>“special local support</a:t>
          </a:r>
          <a:r>
            <a:rPr lang="en-US" sz="1800" b="0" dirty="0" smtClean="0">
              <a:solidFill>
                <a:schemeClr val="tx1"/>
              </a:solidFill>
            </a:rPr>
            <a:t>,” couple SEK with dialogue to influence policy change</a:t>
          </a:r>
          <a:endParaRPr lang="en-US" sz="1800" dirty="0">
            <a:solidFill>
              <a:schemeClr val="tx1"/>
            </a:solidFill>
          </a:endParaRPr>
        </a:p>
      </dgm:t>
    </dgm:pt>
    <dgm:pt modelId="{ABCDC195-28FD-8C4F-ADC6-CF0388D3C724}" type="parTrans" cxnId="{8566A685-386B-584D-B4C1-D01589B72A81}">
      <dgm:prSet/>
      <dgm:spPr/>
      <dgm:t>
        <a:bodyPr/>
        <a:lstStyle/>
        <a:p>
          <a:endParaRPr lang="en-GB"/>
        </a:p>
      </dgm:t>
    </dgm:pt>
    <dgm:pt modelId="{4B383C16-8679-E24C-A352-A51447A71697}" type="sibTrans" cxnId="{8566A685-386B-584D-B4C1-D01589B72A81}">
      <dgm:prSet/>
      <dgm:spPr/>
      <dgm:t>
        <a:bodyPr/>
        <a:lstStyle/>
        <a:p>
          <a:endParaRPr lang="en-GB"/>
        </a:p>
      </dgm:t>
    </dgm:pt>
    <dgm:pt modelId="{D7531371-9F60-1C48-BA95-6CD949D1C554}" type="pres">
      <dgm:prSet presAssocID="{11C2F7F4-D734-A24A-99EF-8D905A98D9D4}" presName="diagram" presStyleCnt="0">
        <dgm:presLayoutVars>
          <dgm:dir/>
          <dgm:resizeHandles val="exact"/>
        </dgm:presLayoutVars>
      </dgm:prSet>
      <dgm:spPr/>
      <dgm:t>
        <a:bodyPr/>
        <a:lstStyle/>
        <a:p>
          <a:endParaRPr lang="en-US"/>
        </a:p>
      </dgm:t>
    </dgm:pt>
    <dgm:pt modelId="{43856714-157F-B544-AD6F-D9B3605CA782}" type="pres">
      <dgm:prSet presAssocID="{7055125B-0104-E34F-B08C-C961152FB272}" presName="node" presStyleLbl="node1" presStyleIdx="0" presStyleCnt="4" custScaleX="33551" custScaleY="36012" custLinFactNeighborY="4171">
        <dgm:presLayoutVars>
          <dgm:bulletEnabled val="1"/>
        </dgm:presLayoutVars>
      </dgm:prSet>
      <dgm:spPr>
        <a:prstGeom prst="bracketPair">
          <a:avLst/>
        </a:prstGeom>
      </dgm:spPr>
      <dgm:t>
        <a:bodyPr/>
        <a:lstStyle/>
        <a:p>
          <a:endParaRPr lang="en-US"/>
        </a:p>
      </dgm:t>
    </dgm:pt>
    <dgm:pt modelId="{85034ECF-5B03-F543-AF86-A8298599A541}" type="pres">
      <dgm:prSet presAssocID="{F0A82CE2-2478-D14F-8BCE-E674EE4AB775}" presName="sibTrans" presStyleCnt="0"/>
      <dgm:spPr/>
    </dgm:pt>
    <dgm:pt modelId="{C58EA50F-9731-FE4F-B13C-167A30F16A04}" type="pres">
      <dgm:prSet presAssocID="{F4607EB9-9BAF-B041-845C-1CB76AFC24EF}" presName="node" presStyleLbl="node1" presStyleIdx="1" presStyleCnt="4" custScaleX="33551" custScaleY="36012" custLinFactNeighborY="4171">
        <dgm:presLayoutVars>
          <dgm:bulletEnabled val="1"/>
        </dgm:presLayoutVars>
      </dgm:prSet>
      <dgm:spPr>
        <a:prstGeom prst="bracketPair">
          <a:avLst/>
        </a:prstGeom>
      </dgm:spPr>
      <dgm:t>
        <a:bodyPr/>
        <a:lstStyle/>
        <a:p>
          <a:endParaRPr lang="en-US"/>
        </a:p>
      </dgm:t>
    </dgm:pt>
    <dgm:pt modelId="{7CAFC39C-0E34-1C44-A6D2-FA3A07BE54B9}" type="pres">
      <dgm:prSet presAssocID="{B8DD91FE-CE74-3849-A508-16FBB99D6C5E}" presName="sibTrans" presStyleCnt="0"/>
      <dgm:spPr/>
    </dgm:pt>
    <dgm:pt modelId="{1060F2DA-3A55-C14D-94FC-0A9447BFA144}" type="pres">
      <dgm:prSet presAssocID="{C0DA973B-8277-4544-AFB1-21AF9221248F}" presName="node" presStyleLbl="node1" presStyleIdx="2" presStyleCnt="4" custScaleX="33551" custScaleY="36012" custLinFactNeighborY="-3700">
        <dgm:presLayoutVars>
          <dgm:bulletEnabled val="1"/>
        </dgm:presLayoutVars>
      </dgm:prSet>
      <dgm:spPr>
        <a:prstGeom prst="bracketPair">
          <a:avLst/>
        </a:prstGeom>
      </dgm:spPr>
      <dgm:t>
        <a:bodyPr/>
        <a:lstStyle/>
        <a:p>
          <a:endParaRPr lang="en-US"/>
        </a:p>
      </dgm:t>
    </dgm:pt>
    <dgm:pt modelId="{B0C8E305-843C-4745-AF8F-31BA91EFA3D1}" type="pres">
      <dgm:prSet presAssocID="{7E5F4FC0-2E6F-1848-B7F5-0CD55AA57F11}" presName="sibTrans" presStyleCnt="0"/>
      <dgm:spPr/>
    </dgm:pt>
    <dgm:pt modelId="{5D76DB88-35F2-8F47-82B3-AA5E6BA55671}" type="pres">
      <dgm:prSet presAssocID="{F7B66BC8-0BD0-9A41-83F8-ED49AB45F5EB}" presName="node" presStyleLbl="node1" presStyleIdx="3" presStyleCnt="4" custScaleX="33551" custScaleY="36012" custLinFactNeighborY="-3700">
        <dgm:presLayoutVars>
          <dgm:bulletEnabled val="1"/>
        </dgm:presLayoutVars>
      </dgm:prSet>
      <dgm:spPr>
        <a:prstGeom prst="bracketPair">
          <a:avLst/>
        </a:prstGeom>
      </dgm:spPr>
      <dgm:t>
        <a:bodyPr/>
        <a:lstStyle/>
        <a:p>
          <a:endParaRPr lang="en-US"/>
        </a:p>
      </dgm:t>
    </dgm:pt>
  </dgm:ptLst>
  <dgm:cxnLst>
    <dgm:cxn modelId="{CCBDC6C7-45C4-554F-8338-48CF17894436}" srcId="{11C2F7F4-D734-A24A-99EF-8D905A98D9D4}" destId="{7055125B-0104-E34F-B08C-C961152FB272}" srcOrd="0" destOrd="0" parTransId="{9607FAFC-BA38-8845-814B-6A61A0B18308}" sibTransId="{F0A82CE2-2478-D14F-8BCE-E674EE4AB775}"/>
    <dgm:cxn modelId="{AD95C3C0-C4BD-4E22-A92F-1AA625FAFCAA}" type="presOf" srcId="{7055125B-0104-E34F-B08C-C961152FB272}" destId="{43856714-157F-B544-AD6F-D9B3605CA782}" srcOrd="0" destOrd="0" presId="urn:microsoft.com/office/officeart/2005/8/layout/default"/>
    <dgm:cxn modelId="{DB9797A4-D462-4262-BCC5-0D56609B73EA}" type="presOf" srcId="{C0DA973B-8277-4544-AFB1-21AF9221248F}" destId="{1060F2DA-3A55-C14D-94FC-0A9447BFA144}" srcOrd="0" destOrd="0" presId="urn:microsoft.com/office/officeart/2005/8/layout/default"/>
    <dgm:cxn modelId="{8566A685-386B-584D-B4C1-D01589B72A81}" srcId="{11C2F7F4-D734-A24A-99EF-8D905A98D9D4}" destId="{F7B66BC8-0BD0-9A41-83F8-ED49AB45F5EB}" srcOrd="3" destOrd="0" parTransId="{ABCDC195-28FD-8C4F-ADC6-CF0388D3C724}" sibTransId="{4B383C16-8679-E24C-A352-A51447A71697}"/>
    <dgm:cxn modelId="{C1FFF119-91ED-49AB-9CB6-7C117B179F59}" type="presOf" srcId="{F4607EB9-9BAF-B041-845C-1CB76AFC24EF}" destId="{C58EA50F-9731-FE4F-B13C-167A30F16A04}" srcOrd="0" destOrd="0" presId="urn:microsoft.com/office/officeart/2005/8/layout/default"/>
    <dgm:cxn modelId="{728B28C2-D5EE-457D-864B-F6B5DD388355}" type="presOf" srcId="{F7B66BC8-0BD0-9A41-83F8-ED49AB45F5EB}" destId="{5D76DB88-35F2-8F47-82B3-AA5E6BA55671}" srcOrd="0" destOrd="0" presId="urn:microsoft.com/office/officeart/2005/8/layout/default"/>
    <dgm:cxn modelId="{8DB06E3C-4956-944E-9E30-7CC4598ED0D2}" srcId="{11C2F7F4-D734-A24A-99EF-8D905A98D9D4}" destId="{F4607EB9-9BAF-B041-845C-1CB76AFC24EF}" srcOrd="1" destOrd="0" parTransId="{5A4009D8-557B-5442-B601-4CBBF42128FC}" sibTransId="{B8DD91FE-CE74-3849-A508-16FBB99D6C5E}"/>
    <dgm:cxn modelId="{A2365951-6006-4E1E-BB9C-4D4D35CAA1AD}" type="presOf" srcId="{11C2F7F4-D734-A24A-99EF-8D905A98D9D4}" destId="{D7531371-9F60-1C48-BA95-6CD949D1C554}" srcOrd="0" destOrd="0" presId="urn:microsoft.com/office/officeart/2005/8/layout/default"/>
    <dgm:cxn modelId="{73E4B032-C0FD-0548-BDC9-B43DA8BDC954}" srcId="{11C2F7F4-D734-A24A-99EF-8D905A98D9D4}" destId="{C0DA973B-8277-4544-AFB1-21AF9221248F}" srcOrd="2" destOrd="0" parTransId="{22B1B7EF-3FF2-734A-8AAC-31089E0B58DF}" sibTransId="{7E5F4FC0-2E6F-1848-B7F5-0CD55AA57F11}"/>
    <dgm:cxn modelId="{A01A179B-2BE5-46E8-9B9A-7AEBDEC451D9}" type="presParOf" srcId="{D7531371-9F60-1C48-BA95-6CD949D1C554}" destId="{43856714-157F-B544-AD6F-D9B3605CA782}" srcOrd="0" destOrd="0" presId="urn:microsoft.com/office/officeart/2005/8/layout/default"/>
    <dgm:cxn modelId="{6EBC6658-B3DA-4926-8A8D-5B70BC9F36F8}" type="presParOf" srcId="{D7531371-9F60-1C48-BA95-6CD949D1C554}" destId="{85034ECF-5B03-F543-AF86-A8298599A541}" srcOrd="1" destOrd="0" presId="urn:microsoft.com/office/officeart/2005/8/layout/default"/>
    <dgm:cxn modelId="{E2AB15B9-438F-4B23-BBA8-4675BD5A7F69}" type="presParOf" srcId="{D7531371-9F60-1C48-BA95-6CD949D1C554}" destId="{C58EA50F-9731-FE4F-B13C-167A30F16A04}" srcOrd="2" destOrd="0" presId="urn:microsoft.com/office/officeart/2005/8/layout/default"/>
    <dgm:cxn modelId="{25B275A3-EAE1-458F-88F5-551963B8EB2C}" type="presParOf" srcId="{D7531371-9F60-1C48-BA95-6CD949D1C554}" destId="{7CAFC39C-0E34-1C44-A6D2-FA3A07BE54B9}" srcOrd="3" destOrd="0" presId="urn:microsoft.com/office/officeart/2005/8/layout/default"/>
    <dgm:cxn modelId="{95917ADD-A00A-44EF-9521-2CB03C06129F}" type="presParOf" srcId="{D7531371-9F60-1C48-BA95-6CD949D1C554}" destId="{1060F2DA-3A55-C14D-94FC-0A9447BFA144}" srcOrd="4" destOrd="0" presId="urn:microsoft.com/office/officeart/2005/8/layout/default"/>
    <dgm:cxn modelId="{E6128D3F-0319-4DCE-B05E-A73D5C22DB86}" type="presParOf" srcId="{D7531371-9F60-1C48-BA95-6CD949D1C554}" destId="{B0C8E305-843C-4745-AF8F-31BA91EFA3D1}" srcOrd="5" destOrd="0" presId="urn:microsoft.com/office/officeart/2005/8/layout/default"/>
    <dgm:cxn modelId="{D0CFCD7A-6BF3-49C3-B9B4-59DA61720378}" type="presParOf" srcId="{D7531371-9F60-1C48-BA95-6CD949D1C554}" destId="{5D76DB88-35F2-8F47-82B3-AA5E6BA5567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1400" b="0" dirty="0" smtClean="0"/>
            <a:t>For infectious, maternal &amp; child deaths, a </a:t>
          </a:r>
          <a:r>
            <a:rPr lang="en-US" sz="1400" b="1" dirty="0" smtClean="0"/>
            <a:t>grand convergence </a:t>
          </a:r>
          <a:r>
            <a:rPr lang="en-US" sz="1400" b="0" dirty="0" smtClean="0"/>
            <a:t>is possible by 2035  </a:t>
          </a:r>
          <a:endParaRPr lang="en-US" sz="14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1400" dirty="0" smtClean="0"/>
            <a:t>The </a:t>
          </a:r>
          <a:r>
            <a:rPr lang="en-US" sz="1400" b="1" dirty="0" smtClean="0"/>
            <a:t>returns from investing in convergence </a:t>
          </a:r>
          <a:r>
            <a:rPr lang="en-US" sz="1400" dirty="0" smtClean="0"/>
            <a:t>are impressive</a:t>
          </a:r>
          <a:endParaRPr lang="en-US" sz="14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1400" dirty="0" smtClean="0"/>
            <a:t>DAH is likely to</a:t>
          </a:r>
          <a:r>
            <a:rPr lang="en-US" sz="1400" b="0" dirty="0" smtClean="0"/>
            <a:t> shift away from supportive </a:t>
          </a:r>
          <a:r>
            <a:rPr lang="en-US" sz="1400" b="1" dirty="0" smtClean="0"/>
            <a:t>towards</a:t>
          </a:r>
          <a:r>
            <a:rPr lang="en-US" sz="1400" b="0" dirty="0" smtClean="0"/>
            <a:t> </a:t>
          </a:r>
          <a:r>
            <a:rPr lang="en-US" sz="1400" b="1" dirty="0" smtClean="0"/>
            <a:t>core functions</a:t>
          </a:r>
          <a:endParaRPr lang="en-US" sz="14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1400" b="1" dirty="0" smtClean="0">
              <a:solidFill>
                <a:schemeClr val="tx1"/>
              </a:solidFill>
            </a:rPr>
            <a:t>Fiscal policies </a:t>
          </a:r>
          <a:r>
            <a:rPr lang="en-GB" sz="1400" dirty="0" smtClean="0">
              <a:solidFill>
                <a:schemeClr val="tx1"/>
              </a:solidFill>
            </a:rPr>
            <a:t>are  powerful, underused lever for curbing NCDs &amp; injuries</a:t>
          </a:r>
          <a:endParaRPr lang="en-US" sz="14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3547"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13294" custLinFactNeighborX="-51706" custLinFactNeighborY="-200000">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646B4D62-2A57-4AC6-9329-604130E49D83}" type="presOf" srcId="{6B712FDD-1DFC-495F-9037-02F2D4EB8E64}" destId="{D55A33CB-223C-4B1D-98EA-CE285CCBCA9C}" srcOrd="0" destOrd="0" presId="urn:microsoft.com/office/officeart/2005/8/layout/pList1"/>
    <dgm:cxn modelId="{A92CF01E-D3C8-40BF-872B-537648234BC0}" type="presOf" srcId="{1A2FE04E-A496-4716-A3CE-48400F36CB5C}" destId="{74D14E95-1EF2-42C0-91C4-A40817A2F1D0}"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5E1D5D9-D437-4DCF-8378-CA98DED6273C}" type="presOf" srcId="{3820F3BF-455F-4EC6-B413-7451507C7AF4}" destId="{DDBE4485-BA30-426D-ADA1-89A23D0C32DF}"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DE1BAADC-A18C-432B-974F-5ED81816C877}" srcId="{F9AB521A-78EC-4B62-B898-1B5FB51044F4}" destId="{B191B04D-2348-4084-A649-BE4C20834954}" srcOrd="0" destOrd="0" parTransId="{D55BA584-4FD1-4A9E-9CA3-D2FC295B6CC1}" sibTransId="{3820F3BF-455F-4EC6-B413-7451507C7AF4}"/>
    <dgm:cxn modelId="{198C4C70-EA3C-4B8B-9DE2-9902C7BBF450}" type="presOf" srcId="{7F836DF2-726C-4C85-BE73-6C5466ED5C34}" destId="{DC25C418-DD36-4B39-8DC3-0CAC3DE99869}" srcOrd="0" destOrd="0" presId="urn:microsoft.com/office/officeart/2005/8/layout/pList1"/>
    <dgm:cxn modelId="{6F4FC280-B14D-45B1-92FD-41F41BC7B3B1}" type="presOf" srcId="{B191B04D-2348-4084-A649-BE4C20834954}" destId="{166B3DC3-57C5-4588-8193-50A50A6A04BC}" srcOrd="0" destOrd="0" presId="urn:microsoft.com/office/officeart/2005/8/layout/pList1"/>
    <dgm:cxn modelId="{E174C073-1CC6-4907-85BE-3865ED0F3BFB}" type="presOf" srcId="{973D022D-D7CB-4A98-8C17-2AD2B4EE032D}" destId="{22688878-D2C9-4171-9B15-CB0E57D572AC}" srcOrd="0" destOrd="0" presId="urn:microsoft.com/office/officeart/2005/8/layout/pList1"/>
    <dgm:cxn modelId="{693F395E-EEEC-4778-9922-96C3C2EE8FC3}" type="presOf" srcId="{C8A3FE46-2BE9-4ACB-B6AC-0968DA4272F4}" destId="{93A892BD-4608-4626-BB26-BBE18A699F15}" srcOrd="0" destOrd="0" presId="urn:microsoft.com/office/officeart/2005/8/layout/pList1"/>
    <dgm:cxn modelId="{EF819CC9-EB7E-414E-AF51-2D144E10F38F}" type="presOf" srcId="{F9AB521A-78EC-4B62-B898-1B5FB51044F4}" destId="{38C61EC1-97D6-4FB0-BDCF-5BD33975884F}" srcOrd="0" destOrd="0" presId="urn:microsoft.com/office/officeart/2005/8/layout/pList1"/>
    <dgm:cxn modelId="{FDC0ADA0-9507-4931-8BC7-7C3FE580D506}" type="presParOf" srcId="{38C61EC1-97D6-4FB0-BDCF-5BD33975884F}" destId="{C14670D3-CF0F-494D-ABC3-D262791CE85F}" srcOrd="0" destOrd="0" presId="urn:microsoft.com/office/officeart/2005/8/layout/pList1"/>
    <dgm:cxn modelId="{42C54D01-52E7-490B-80BB-1608CB2BA985}" type="presParOf" srcId="{C14670D3-CF0F-494D-ABC3-D262791CE85F}" destId="{C9E15850-EAA6-451F-A049-73AA861BFA55}" srcOrd="0" destOrd="0" presId="urn:microsoft.com/office/officeart/2005/8/layout/pList1"/>
    <dgm:cxn modelId="{F63B3343-E726-4396-844C-5A6255879289}" type="presParOf" srcId="{C14670D3-CF0F-494D-ABC3-D262791CE85F}" destId="{166B3DC3-57C5-4588-8193-50A50A6A04BC}" srcOrd="1" destOrd="0" presId="urn:microsoft.com/office/officeart/2005/8/layout/pList1"/>
    <dgm:cxn modelId="{6CAF23E9-0F49-499F-B27D-E2DE4B892133}" type="presParOf" srcId="{38C61EC1-97D6-4FB0-BDCF-5BD33975884F}" destId="{DDBE4485-BA30-426D-ADA1-89A23D0C32DF}" srcOrd="1" destOrd="0" presId="urn:microsoft.com/office/officeart/2005/8/layout/pList1"/>
    <dgm:cxn modelId="{ADC7F9B0-015E-4E79-8972-CF919CCA8DA4}" type="presParOf" srcId="{38C61EC1-97D6-4FB0-BDCF-5BD33975884F}" destId="{378852FE-7EDE-4F93-8B0C-EB9D20EFB9C3}" srcOrd="2" destOrd="0" presId="urn:microsoft.com/office/officeart/2005/8/layout/pList1"/>
    <dgm:cxn modelId="{85642975-1DBB-4217-A903-318D59442210}" type="presParOf" srcId="{378852FE-7EDE-4F93-8B0C-EB9D20EFB9C3}" destId="{A881ECD3-DB4D-42AA-9ECC-20B69946F184}" srcOrd="0" destOrd="0" presId="urn:microsoft.com/office/officeart/2005/8/layout/pList1"/>
    <dgm:cxn modelId="{C3073D7F-F321-4FE9-9025-00DEAEB62B04}" type="presParOf" srcId="{378852FE-7EDE-4F93-8B0C-EB9D20EFB9C3}" destId="{D55A33CB-223C-4B1D-98EA-CE285CCBCA9C}" srcOrd="1" destOrd="0" presId="urn:microsoft.com/office/officeart/2005/8/layout/pList1"/>
    <dgm:cxn modelId="{7DB36848-F5EB-44C4-973B-8E46B6D53CF0}" type="presParOf" srcId="{38C61EC1-97D6-4FB0-BDCF-5BD33975884F}" destId="{DC25C418-DD36-4B39-8DC3-0CAC3DE99869}" srcOrd="3" destOrd="0" presId="urn:microsoft.com/office/officeart/2005/8/layout/pList1"/>
    <dgm:cxn modelId="{E95D12B1-43CD-4B27-A172-2E934C723D45}" type="presParOf" srcId="{38C61EC1-97D6-4FB0-BDCF-5BD33975884F}" destId="{A588943C-907D-4DBA-BCE8-24BB0D900648}" srcOrd="4" destOrd="0" presId="urn:microsoft.com/office/officeart/2005/8/layout/pList1"/>
    <dgm:cxn modelId="{FB2B99A0-FA67-4827-BA56-DC9414E9FCC9}" type="presParOf" srcId="{A588943C-907D-4DBA-BCE8-24BB0D900648}" destId="{4AE60BE2-DED7-4F44-BF94-FD213B6A48E3}" srcOrd="0" destOrd="0" presId="urn:microsoft.com/office/officeart/2005/8/layout/pList1"/>
    <dgm:cxn modelId="{1EB67634-6ED0-406D-9434-E0E2442579A1}" type="presParOf" srcId="{A588943C-907D-4DBA-BCE8-24BB0D900648}" destId="{93A892BD-4608-4626-BB26-BBE18A699F15}" srcOrd="1" destOrd="0" presId="urn:microsoft.com/office/officeart/2005/8/layout/pList1"/>
    <dgm:cxn modelId="{297A228C-2447-4566-8485-CC5A5FFAD9C0}" type="presParOf" srcId="{38C61EC1-97D6-4FB0-BDCF-5BD33975884F}" destId="{74D14E95-1EF2-42C0-91C4-A40817A2F1D0}" srcOrd="5" destOrd="0" presId="urn:microsoft.com/office/officeart/2005/8/layout/pList1"/>
    <dgm:cxn modelId="{EC29D04C-7C4E-4C03-BCD6-6F3D99FAD033}" type="presParOf" srcId="{38C61EC1-97D6-4FB0-BDCF-5BD33975884F}" destId="{63328273-9BC2-411C-B68E-31734A6D04E9}" srcOrd="6" destOrd="0" presId="urn:microsoft.com/office/officeart/2005/8/layout/pList1"/>
    <dgm:cxn modelId="{F1803F12-6C6F-4F11-B239-AE118A866A93}" type="presParOf" srcId="{63328273-9BC2-411C-B68E-31734A6D04E9}" destId="{E04587CE-BD59-425A-88DF-05D0F7416E12}" srcOrd="0" destOrd="0" presId="urn:microsoft.com/office/officeart/2005/8/layout/pList1"/>
    <dgm:cxn modelId="{DE436079-B35A-4D30-B115-37A7F73FD871}"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E52A1D-C2AF-0645-9D6C-E646D4A52C9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AF32A78-0AF1-7247-A80B-A7AB6CC3AC9D}">
      <dgm:prSet phldrT="[Text]" custT="1"/>
      <dgm:spPr/>
      <dgm:t>
        <a:bodyPr/>
        <a:lstStyle/>
        <a:p>
          <a:r>
            <a:rPr lang="en-GB" sz="1600" dirty="0" smtClean="0"/>
            <a:t>Economic growth</a:t>
          </a:r>
          <a:endParaRPr lang="en-GB" sz="1600" dirty="0"/>
        </a:p>
      </dgm:t>
    </dgm:pt>
    <dgm:pt modelId="{620BC387-B82D-7C4D-A9BC-6CD9BE17D374}" type="parTrans" cxnId="{E5BDFCFF-8DBB-D447-B85B-8B3BB5700980}">
      <dgm:prSet/>
      <dgm:spPr/>
      <dgm:t>
        <a:bodyPr/>
        <a:lstStyle/>
        <a:p>
          <a:endParaRPr lang="en-GB" sz="1600"/>
        </a:p>
      </dgm:t>
    </dgm:pt>
    <dgm:pt modelId="{6297D413-7C26-D641-9B05-00A5833E47D9}" type="sibTrans" cxnId="{E5BDFCFF-8DBB-D447-B85B-8B3BB5700980}">
      <dgm:prSet/>
      <dgm:spPr/>
      <dgm:t>
        <a:bodyPr/>
        <a:lstStyle/>
        <a:p>
          <a:endParaRPr lang="en-GB" sz="1600"/>
        </a:p>
      </dgm:t>
    </dgm:pt>
    <dgm:pt modelId="{64C4DE24-46DB-F942-AD91-0F9229833041}">
      <dgm:prSet phldrT="[Text]" custT="1"/>
      <dgm:spPr/>
      <dgm:t>
        <a:bodyPr/>
        <a:lstStyle/>
        <a:p>
          <a:pPr rtl="0"/>
          <a:r>
            <a:rPr lang="en-US" sz="1600" b="1" dirty="0" smtClean="0"/>
            <a:t>CIH projections: </a:t>
          </a:r>
          <a:r>
            <a:rPr lang="en-US" sz="1600" b="0" dirty="0" smtClean="0"/>
            <a:t>annual </a:t>
          </a:r>
          <a:r>
            <a:rPr lang="en-US" sz="1600" dirty="0" smtClean="0"/>
            <a:t>GDP growth of 4.5% for  LICs, 4.3% for LMICs, 2011-2035</a:t>
          </a:r>
          <a:endParaRPr lang="en-GB" sz="1600" dirty="0"/>
        </a:p>
      </dgm:t>
    </dgm:pt>
    <dgm:pt modelId="{55117510-D482-1C41-A881-D38759B058B5}" type="parTrans" cxnId="{265B56A4-D877-C54F-8FAD-92786C815AD2}">
      <dgm:prSet/>
      <dgm:spPr/>
      <dgm:t>
        <a:bodyPr/>
        <a:lstStyle/>
        <a:p>
          <a:endParaRPr lang="en-GB" sz="1600"/>
        </a:p>
      </dgm:t>
    </dgm:pt>
    <dgm:pt modelId="{4895955B-8E35-8A4D-A9B8-E0C7D59CE96B}" type="sibTrans" cxnId="{265B56A4-D877-C54F-8FAD-92786C815AD2}">
      <dgm:prSet/>
      <dgm:spPr/>
      <dgm:t>
        <a:bodyPr/>
        <a:lstStyle/>
        <a:p>
          <a:endParaRPr lang="en-GB" sz="1600"/>
        </a:p>
      </dgm:t>
    </dgm:pt>
    <dgm:pt modelId="{8BDEF34A-CB08-9A4A-91DA-5EFE59AC5CC1}">
      <dgm:prSet phldrT="[Text]" custT="1"/>
      <dgm:spPr/>
      <dgm:t>
        <a:bodyPr/>
        <a:lstStyle/>
        <a:p>
          <a:r>
            <a:rPr lang="en-GB" sz="1600" dirty="0" smtClean="0"/>
            <a:t>Mobilization of domestic resources</a:t>
          </a:r>
          <a:endParaRPr lang="en-GB" sz="1600" dirty="0"/>
        </a:p>
      </dgm:t>
    </dgm:pt>
    <dgm:pt modelId="{2F8AC94E-B963-5A4F-88A1-31FCFA84B41E}" type="parTrans" cxnId="{22A81602-90F7-7742-9F83-4E2C2AA5FCEA}">
      <dgm:prSet/>
      <dgm:spPr/>
      <dgm:t>
        <a:bodyPr/>
        <a:lstStyle/>
        <a:p>
          <a:endParaRPr lang="en-GB" sz="1600"/>
        </a:p>
      </dgm:t>
    </dgm:pt>
    <dgm:pt modelId="{5B66B282-B3AD-E54C-A520-F7A188526932}" type="sibTrans" cxnId="{22A81602-90F7-7742-9F83-4E2C2AA5FCEA}">
      <dgm:prSet/>
      <dgm:spPr/>
      <dgm:t>
        <a:bodyPr/>
        <a:lstStyle/>
        <a:p>
          <a:endParaRPr lang="en-GB" sz="1600"/>
        </a:p>
      </dgm:t>
    </dgm:pt>
    <dgm:pt modelId="{C8C24214-B6D8-F641-B623-496280671E48}">
      <dgm:prSet phldrT="[Text]" custT="1"/>
      <dgm:spPr/>
      <dgm:t>
        <a:bodyPr/>
        <a:lstStyle/>
        <a:p>
          <a:pPr rtl="0"/>
          <a:r>
            <a:rPr lang="en-US" sz="1600" dirty="0" smtClean="0"/>
            <a:t>Taxes of special interest to health:  tobacco, alcohol, sugar</a:t>
          </a:r>
          <a:endParaRPr lang="en-GB" sz="1600" dirty="0"/>
        </a:p>
      </dgm:t>
    </dgm:pt>
    <dgm:pt modelId="{B05D91F0-B13C-B94F-BEB3-12034AC215D8}" type="parTrans" cxnId="{D18EFBA8-2D6F-EC4F-A9ED-3015ED0A5031}">
      <dgm:prSet/>
      <dgm:spPr/>
      <dgm:t>
        <a:bodyPr/>
        <a:lstStyle/>
        <a:p>
          <a:endParaRPr lang="en-GB" sz="1600"/>
        </a:p>
      </dgm:t>
    </dgm:pt>
    <dgm:pt modelId="{2EB487BF-7901-E644-8B72-F6826261CA84}" type="sibTrans" cxnId="{D18EFBA8-2D6F-EC4F-A9ED-3015ED0A5031}">
      <dgm:prSet/>
      <dgm:spPr/>
      <dgm:t>
        <a:bodyPr/>
        <a:lstStyle/>
        <a:p>
          <a:endParaRPr lang="en-GB" sz="1600"/>
        </a:p>
      </dgm:t>
    </dgm:pt>
    <dgm:pt modelId="{7410A0F2-B85F-0F4D-9BA1-5FEEF78966A5}">
      <dgm:prSet phldrT="[Text]" custT="1"/>
      <dgm:spPr/>
      <dgm:t>
        <a:bodyPr/>
        <a:lstStyle/>
        <a:p>
          <a:r>
            <a:rPr lang="en-GB" sz="1600" dirty="0" smtClean="0"/>
            <a:t>Inter-sectoral reallocations and efficiency gains</a:t>
          </a:r>
          <a:endParaRPr lang="en-GB" sz="1600" dirty="0"/>
        </a:p>
      </dgm:t>
    </dgm:pt>
    <dgm:pt modelId="{2652C5EB-4ADE-E445-8BDE-EEF6E9A496E2}" type="parTrans" cxnId="{1EF11047-D93A-C547-9482-B4DB987FB1D8}">
      <dgm:prSet/>
      <dgm:spPr/>
      <dgm:t>
        <a:bodyPr/>
        <a:lstStyle/>
        <a:p>
          <a:endParaRPr lang="en-GB" sz="1600"/>
        </a:p>
      </dgm:t>
    </dgm:pt>
    <dgm:pt modelId="{4A8A8E9E-CA00-904D-AC9D-3E9D202A116D}" type="sibTrans" cxnId="{1EF11047-D93A-C547-9482-B4DB987FB1D8}">
      <dgm:prSet/>
      <dgm:spPr/>
      <dgm:t>
        <a:bodyPr/>
        <a:lstStyle/>
        <a:p>
          <a:endParaRPr lang="en-GB" sz="1600"/>
        </a:p>
      </dgm:t>
    </dgm:pt>
    <dgm:pt modelId="{7D686C18-38F6-FB43-BCF3-0CF7750DDA97}">
      <dgm:prSet phldrT="[Text]" custT="1"/>
      <dgm:spPr/>
      <dgm:t>
        <a:bodyPr/>
        <a:lstStyle/>
        <a:p>
          <a:r>
            <a:rPr lang="en-GB" sz="1600" dirty="0" smtClean="0"/>
            <a:t>Development assistance for health</a:t>
          </a:r>
          <a:endParaRPr lang="en-GB" sz="1600" dirty="0"/>
        </a:p>
      </dgm:t>
    </dgm:pt>
    <dgm:pt modelId="{375DB7F3-16A3-AB4B-9520-981F1C08320A}" type="parTrans" cxnId="{EDA766F8-F578-BA48-9570-A97A9C3FC7C7}">
      <dgm:prSet/>
      <dgm:spPr/>
      <dgm:t>
        <a:bodyPr/>
        <a:lstStyle/>
        <a:p>
          <a:endParaRPr lang="en-GB" sz="1600"/>
        </a:p>
      </dgm:t>
    </dgm:pt>
    <dgm:pt modelId="{DD8FA71F-584F-244B-9A89-1CA4EFE8BBB7}" type="sibTrans" cxnId="{EDA766F8-F578-BA48-9570-A97A9C3FC7C7}">
      <dgm:prSet/>
      <dgm:spPr/>
      <dgm:t>
        <a:bodyPr/>
        <a:lstStyle/>
        <a:p>
          <a:endParaRPr lang="en-GB" sz="1600"/>
        </a:p>
      </dgm:t>
    </dgm:pt>
    <dgm:pt modelId="{510C5EDC-D4B4-A943-B0CE-4BEA40DF9D27}">
      <dgm:prSet phldrT="[Text]" custT="1"/>
      <dgm:spPr/>
      <dgm:t>
        <a:bodyPr/>
        <a:lstStyle/>
        <a:p>
          <a:pPr rtl="0"/>
          <a:r>
            <a:rPr lang="en-US" sz="1600" dirty="0" smtClean="0"/>
            <a:t>Removal of fossil fuel subsidies; Fuel fossil subsidies account for 2% of government revenue and 07% of global GDP</a:t>
          </a:r>
          <a:endParaRPr lang="en-GB" sz="1600" dirty="0"/>
        </a:p>
      </dgm:t>
    </dgm:pt>
    <dgm:pt modelId="{DC97162F-6681-BB4B-9C8A-7271C5784BFC}" type="parTrans" cxnId="{0DA8B8C7-27CD-A74B-B0D8-A147389376B4}">
      <dgm:prSet/>
      <dgm:spPr/>
      <dgm:t>
        <a:bodyPr/>
        <a:lstStyle/>
        <a:p>
          <a:endParaRPr lang="en-GB" sz="1600"/>
        </a:p>
      </dgm:t>
    </dgm:pt>
    <dgm:pt modelId="{0379E48D-364F-5A4A-B1BB-5AA6C355F2EA}" type="sibTrans" cxnId="{0DA8B8C7-27CD-A74B-B0D8-A147389376B4}">
      <dgm:prSet/>
      <dgm:spPr/>
      <dgm:t>
        <a:bodyPr/>
        <a:lstStyle/>
        <a:p>
          <a:endParaRPr lang="en-GB" sz="1600"/>
        </a:p>
      </dgm:t>
    </dgm:pt>
    <dgm:pt modelId="{85730854-BE76-754C-B92D-8A48EEF8B97A}">
      <dgm:prSet phldrT="[Text]" custT="1"/>
      <dgm:spPr/>
      <dgm:t>
        <a:bodyPr/>
        <a:lstStyle/>
        <a:p>
          <a:r>
            <a:rPr lang="en-GB" sz="1600" dirty="0" smtClean="0"/>
            <a:t>Will still be crucial for achieving convergence, particularly in poorest countries</a:t>
          </a:r>
          <a:endParaRPr lang="en-GB" sz="1600" dirty="0"/>
        </a:p>
      </dgm:t>
    </dgm:pt>
    <dgm:pt modelId="{B03164DE-E215-304E-BAD1-A187CDF76D53}" type="parTrans" cxnId="{667E41AA-14BB-FE45-8CD3-DBE5CE4AD0E3}">
      <dgm:prSet/>
      <dgm:spPr/>
      <dgm:t>
        <a:bodyPr/>
        <a:lstStyle/>
        <a:p>
          <a:endParaRPr lang="en-GB" sz="1600"/>
        </a:p>
      </dgm:t>
    </dgm:pt>
    <dgm:pt modelId="{335861C5-0862-EE43-880E-B1D0733AC1B0}" type="sibTrans" cxnId="{667E41AA-14BB-FE45-8CD3-DBE5CE4AD0E3}">
      <dgm:prSet/>
      <dgm:spPr/>
      <dgm:t>
        <a:bodyPr/>
        <a:lstStyle/>
        <a:p>
          <a:endParaRPr lang="en-GB" sz="1600"/>
        </a:p>
      </dgm:t>
    </dgm:pt>
    <dgm:pt modelId="{B66B74CC-F8B5-451A-AC60-D9205AE8AB8D}">
      <dgm:prSet phldrT="[Text]" custT="1"/>
      <dgm:spPr/>
      <dgm:t>
        <a:bodyPr/>
        <a:lstStyle/>
        <a:p>
          <a:pPr rtl="0"/>
          <a:r>
            <a:rPr lang="en-GB" sz="1600" dirty="0" smtClean="0"/>
            <a:t>Broaden tax base</a:t>
          </a:r>
          <a:endParaRPr lang="en-GB" sz="1600" dirty="0"/>
        </a:p>
      </dgm:t>
    </dgm:pt>
    <dgm:pt modelId="{A3CF96B0-3379-40B6-BA00-7514D9448439}" type="parTrans" cxnId="{84360FD5-91E2-4E47-A961-9C7F5D094771}">
      <dgm:prSet/>
      <dgm:spPr/>
      <dgm:t>
        <a:bodyPr/>
        <a:lstStyle/>
        <a:p>
          <a:endParaRPr lang="en-US"/>
        </a:p>
      </dgm:t>
    </dgm:pt>
    <dgm:pt modelId="{DE5FDD6F-B4CA-41EE-9112-8F344C02394E}" type="sibTrans" cxnId="{84360FD5-91E2-4E47-A961-9C7F5D094771}">
      <dgm:prSet/>
      <dgm:spPr/>
      <dgm:t>
        <a:bodyPr/>
        <a:lstStyle/>
        <a:p>
          <a:endParaRPr lang="en-US"/>
        </a:p>
      </dgm:t>
    </dgm:pt>
    <dgm:pt modelId="{1976A7BF-527E-46B7-8572-C4A9A2F3B0E8}">
      <dgm:prSet phldrT="[Text]" custT="1"/>
      <dgm:spPr/>
      <dgm:t>
        <a:bodyPr/>
        <a:lstStyle/>
        <a:p>
          <a:pPr rtl="0"/>
          <a:r>
            <a:rPr lang="en-GB" sz="1600" dirty="0" smtClean="0"/>
            <a:t>Improve tax administration and compliance </a:t>
          </a:r>
          <a:endParaRPr lang="en-GB" sz="1600" dirty="0"/>
        </a:p>
      </dgm:t>
    </dgm:pt>
    <dgm:pt modelId="{3E0B592E-2BA5-45BC-9029-FFEFB284D989}" type="parTrans" cxnId="{B53BC98C-9382-4CAB-A5CA-E94FD35743C0}">
      <dgm:prSet/>
      <dgm:spPr/>
      <dgm:t>
        <a:bodyPr/>
        <a:lstStyle/>
        <a:p>
          <a:endParaRPr lang="en-US"/>
        </a:p>
      </dgm:t>
    </dgm:pt>
    <dgm:pt modelId="{0DFCA259-C8BF-47E9-A47D-335CEB4567E8}" type="sibTrans" cxnId="{B53BC98C-9382-4CAB-A5CA-E94FD35743C0}">
      <dgm:prSet/>
      <dgm:spPr/>
      <dgm:t>
        <a:bodyPr/>
        <a:lstStyle/>
        <a:p>
          <a:endParaRPr lang="en-US"/>
        </a:p>
      </dgm:t>
    </dgm:pt>
    <dgm:pt modelId="{1046DB44-24AA-479E-ACA3-35A2BCF48C77}">
      <dgm:prSet phldrT="[Text]" custT="1"/>
      <dgm:spPr/>
      <dgm:t>
        <a:bodyPr/>
        <a:lstStyle/>
        <a:p>
          <a:pPr rtl="0"/>
          <a:r>
            <a:rPr lang="en-GB" sz="1600" dirty="0" smtClean="0"/>
            <a:t>Improvements in health sector efficiency</a:t>
          </a:r>
          <a:endParaRPr lang="en-GB" sz="1600" dirty="0"/>
        </a:p>
      </dgm:t>
    </dgm:pt>
    <dgm:pt modelId="{6B422323-4FFA-4A3F-BFF8-4DA631EE5B15}" type="parTrans" cxnId="{E3108E64-ACC7-4794-9018-F87C98A69EFD}">
      <dgm:prSet/>
      <dgm:spPr/>
      <dgm:t>
        <a:bodyPr/>
        <a:lstStyle/>
        <a:p>
          <a:endParaRPr lang="en-US"/>
        </a:p>
      </dgm:t>
    </dgm:pt>
    <dgm:pt modelId="{99FD1A5C-40B6-4710-919B-550674447384}" type="sibTrans" cxnId="{E3108E64-ACC7-4794-9018-F87C98A69EFD}">
      <dgm:prSet/>
      <dgm:spPr/>
      <dgm:t>
        <a:bodyPr/>
        <a:lstStyle/>
        <a:p>
          <a:endParaRPr lang="en-US"/>
        </a:p>
      </dgm:t>
    </dgm:pt>
    <dgm:pt modelId="{82047CFD-CF8B-7143-858D-4144797D41DA}" type="pres">
      <dgm:prSet presAssocID="{EBE52A1D-C2AF-0645-9D6C-E646D4A52C9A}" presName="Name0" presStyleCnt="0">
        <dgm:presLayoutVars>
          <dgm:dir/>
          <dgm:animLvl val="lvl"/>
          <dgm:resizeHandles val="exact"/>
        </dgm:presLayoutVars>
      </dgm:prSet>
      <dgm:spPr/>
      <dgm:t>
        <a:bodyPr/>
        <a:lstStyle/>
        <a:p>
          <a:endParaRPr lang="en-US"/>
        </a:p>
      </dgm:t>
    </dgm:pt>
    <dgm:pt modelId="{DADF5F1E-8B8C-9E42-AC75-A6A77A315B91}" type="pres">
      <dgm:prSet presAssocID="{8AF32A78-0AF1-7247-A80B-A7AB6CC3AC9D}" presName="composite" presStyleCnt="0"/>
      <dgm:spPr/>
    </dgm:pt>
    <dgm:pt modelId="{917C0F66-68C2-E74C-9C7A-BDDEEFA1B3D1}" type="pres">
      <dgm:prSet presAssocID="{8AF32A78-0AF1-7247-A80B-A7AB6CC3AC9D}" presName="parTx" presStyleLbl="alignNode1" presStyleIdx="0" presStyleCnt="4">
        <dgm:presLayoutVars>
          <dgm:chMax val="0"/>
          <dgm:chPref val="0"/>
          <dgm:bulletEnabled val="1"/>
        </dgm:presLayoutVars>
      </dgm:prSet>
      <dgm:spPr/>
      <dgm:t>
        <a:bodyPr/>
        <a:lstStyle/>
        <a:p>
          <a:endParaRPr lang="en-US"/>
        </a:p>
      </dgm:t>
    </dgm:pt>
    <dgm:pt modelId="{E2D969BD-C70D-ED4B-A57F-EF0F3CD8A0BC}" type="pres">
      <dgm:prSet presAssocID="{8AF32A78-0AF1-7247-A80B-A7AB6CC3AC9D}" presName="desTx" presStyleLbl="alignAccFollowNode1" presStyleIdx="0" presStyleCnt="4">
        <dgm:presLayoutVars>
          <dgm:bulletEnabled val="1"/>
        </dgm:presLayoutVars>
      </dgm:prSet>
      <dgm:spPr/>
      <dgm:t>
        <a:bodyPr/>
        <a:lstStyle/>
        <a:p>
          <a:endParaRPr lang="en-US"/>
        </a:p>
      </dgm:t>
    </dgm:pt>
    <dgm:pt modelId="{FA76024F-FD45-9C45-8856-B062A5B7DCDB}" type="pres">
      <dgm:prSet presAssocID="{6297D413-7C26-D641-9B05-00A5833E47D9}" presName="space" presStyleCnt="0"/>
      <dgm:spPr/>
    </dgm:pt>
    <dgm:pt modelId="{12A41C22-46CA-244C-B3D0-A8151D49C3D5}" type="pres">
      <dgm:prSet presAssocID="{8BDEF34A-CB08-9A4A-91DA-5EFE59AC5CC1}" presName="composite" presStyleCnt="0"/>
      <dgm:spPr/>
    </dgm:pt>
    <dgm:pt modelId="{FEC93A00-91E1-7643-BB94-E5B64A5D2385}" type="pres">
      <dgm:prSet presAssocID="{8BDEF34A-CB08-9A4A-91DA-5EFE59AC5CC1}" presName="parTx" presStyleLbl="alignNode1" presStyleIdx="1" presStyleCnt="4">
        <dgm:presLayoutVars>
          <dgm:chMax val="0"/>
          <dgm:chPref val="0"/>
          <dgm:bulletEnabled val="1"/>
        </dgm:presLayoutVars>
      </dgm:prSet>
      <dgm:spPr/>
      <dgm:t>
        <a:bodyPr/>
        <a:lstStyle/>
        <a:p>
          <a:endParaRPr lang="en-US"/>
        </a:p>
      </dgm:t>
    </dgm:pt>
    <dgm:pt modelId="{0EA2132B-632B-FF42-86F2-DE9BBD1066EF}" type="pres">
      <dgm:prSet presAssocID="{8BDEF34A-CB08-9A4A-91DA-5EFE59AC5CC1}" presName="desTx" presStyleLbl="alignAccFollowNode1" presStyleIdx="1" presStyleCnt="4">
        <dgm:presLayoutVars>
          <dgm:bulletEnabled val="1"/>
        </dgm:presLayoutVars>
      </dgm:prSet>
      <dgm:spPr/>
      <dgm:t>
        <a:bodyPr/>
        <a:lstStyle/>
        <a:p>
          <a:endParaRPr lang="en-US"/>
        </a:p>
      </dgm:t>
    </dgm:pt>
    <dgm:pt modelId="{63E45105-C9EE-3E40-9604-51F7121D2768}" type="pres">
      <dgm:prSet presAssocID="{5B66B282-B3AD-E54C-A520-F7A188526932}" presName="space" presStyleCnt="0"/>
      <dgm:spPr/>
    </dgm:pt>
    <dgm:pt modelId="{80E30AA4-3CB8-8C4A-88F9-170657665F65}" type="pres">
      <dgm:prSet presAssocID="{7410A0F2-B85F-0F4D-9BA1-5FEEF78966A5}" presName="composite" presStyleCnt="0"/>
      <dgm:spPr/>
    </dgm:pt>
    <dgm:pt modelId="{6D987C10-58DA-2148-8D46-2B6366B4B224}" type="pres">
      <dgm:prSet presAssocID="{7410A0F2-B85F-0F4D-9BA1-5FEEF78966A5}" presName="parTx" presStyleLbl="alignNode1" presStyleIdx="2" presStyleCnt="4">
        <dgm:presLayoutVars>
          <dgm:chMax val="0"/>
          <dgm:chPref val="0"/>
          <dgm:bulletEnabled val="1"/>
        </dgm:presLayoutVars>
      </dgm:prSet>
      <dgm:spPr/>
      <dgm:t>
        <a:bodyPr/>
        <a:lstStyle/>
        <a:p>
          <a:endParaRPr lang="en-US"/>
        </a:p>
      </dgm:t>
    </dgm:pt>
    <dgm:pt modelId="{92DCAE1A-6E18-5A45-AFE0-4417F0382B84}" type="pres">
      <dgm:prSet presAssocID="{7410A0F2-B85F-0F4D-9BA1-5FEEF78966A5}" presName="desTx" presStyleLbl="alignAccFollowNode1" presStyleIdx="2" presStyleCnt="4">
        <dgm:presLayoutVars>
          <dgm:bulletEnabled val="1"/>
        </dgm:presLayoutVars>
      </dgm:prSet>
      <dgm:spPr/>
      <dgm:t>
        <a:bodyPr/>
        <a:lstStyle/>
        <a:p>
          <a:endParaRPr lang="en-US"/>
        </a:p>
      </dgm:t>
    </dgm:pt>
    <dgm:pt modelId="{7F981276-4218-A240-9B0A-E112A690B30E}" type="pres">
      <dgm:prSet presAssocID="{4A8A8E9E-CA00-904D-AC9D-3E9D202A116D}" presName="space" presStyleCnt="0"/>
      <dgm:spPr/>
    </dgm:pt>
    <dgm:pt modelId="{1A63D794-F243-F549-872D-A11214986295}" type="pres">
      <dgm:prSet presAssocID="{7D686C18-38F6-FB43-BCF3-0CF7750DDA97}" presName="composite" presStyleCnt="0"/>
      <dgm:spPr/>
    </dgm:pt>
    <dgm:pt modelId="{3D826F80-8729-214F-A0A9-63BDF65231B4}" type="pres">
      <dgm:prSet presAssocID="{7D686C18-38F6-FB43-BCF3-0CF7750DDA97}" presName="parTx" presStyleLbl="alignNode1" presStyleIdx="3" presStyleCnt="4">
        <dgm:presLayoutVars>
          <dgm:chMax val="0"/>
          <dgm:chPref val="0"/>
          <dgm:bulletEnabled val="1"/>
        </dgm:presLayoutVars>
      </dgm:prSet>
      <dgm:spPr/>
      <dgm:t>
        <a:bodyPr/>
        <a:lstStyle/>
        <a:p>
          <a:endParaRPr lang="en-US"/>
        </a:p>
      </dgm:t>
    </dgm:pt>
    <dgm:pt modelId="{9CC1E887-2CB8-3C4D-812E-04A86FB7E6FF}" type="pres">
      <dgm:prSet presAssocID="{7D686C18-38F6-FB43-BCF3-0CF7750DDA97}" presName="desTx" presStyleLbl="alignAccFollowNode1" presStyleIdx="3" presStyleCnt="4">
        <dgm:presLayoutVars>
          <dgm:bulletEnabled val="1"/>
        </dgm:presLayoutVars>
      </dgm:prSet>
      <dgm:spPr/>
      <dgm:t>
        <a:bodyPr/>
        <a:lstStyle/>
        <a:p>
          <a:endParaRPr lang="en-US"/>
        </a:p>
      </dgm:t>
    </dgm:pt>
  </dgm:ptLst>
  <dgm:cxnLst>
    <dgm:cxn modelId="{FFBE90EC-9071-412A-9B7A-B0D86A3869B6}" type="presOf" srcId="{8BDEF34A-CB08-9A4A-91DA-5EFE59AC5CC1}" destId="{FEC93A00-91E1-7643-BB94-E5B64A5D2385}" srcOrd="0" destOrd="0" presId="urn:microsoft.com/office/officeart/2005/8/layout/hList1"/>
    <dgm:cxn modelId="{5EBFA312-D783-40FD-8682-790DA6689585}" type="presOf" srcId="{EBE52A1D-C2AF-0645-9D6C-E646D4A52C9A}" destId="{82047CFD-CF8B-7143-858D-4144797D41DA}" srcOrd="0" destOrd="0" presId="urn:microsoft.com/office/officeart/2005/8/layout/hList1"/>
    <dgm:cxn modelId="{90661BA0-C973-4878-8A1E-1E525369074D}" type="presOf" srcId="{1976A7BF-527E-46B7-8572-C4A9A2F3B0E8}" destId="{0EA2132B-632B-FF42-86F2-DE9BBD1066EF}" srcOrd="0" destOrd="1" presId="urn:microsoft.com/office/officeart/2005/8/layout/hList1"/>
    <dgm:cxn modelId="{E5BDFCFF-8DBB-D447-B85B-8B3BB5700980}" srcId="{EBE52A1D-C2AF-0645-9D6C-E646D4A52C9A}" destId="{8AF32A78-0AF1-7247-A80B-A7AB6CC3AC9D}" srcOrd="0" destOrd="0" parTransId="{620BC387-B82D-7C4D-A9BC-6CD9BE17D374}" sibTransId="{6297D413-7C26-D641-9B05-00A5833E47D9}"/>
    <dgm:cxn modelId="{023607A6-E300-460F-AD06-68710B4FC3DA}" type="presOf" srcId="{64C4DE24-46DB-F942-AD91-0F9229833041}" destId="{E2D969BD-C70D-ED4B-A57F-EF0F3CD8A0BC}" srcOrd="0" destOrd="0" presId="urn:microsoft.com/office/officeart/2005/8/layout/hList1"/>
    <dgm:cxn modelId="{265B56A4-D877-C54F-8FAD-92786C815AD2}" srcId="{8AF32A78-0AF1-7247-A80B-A7AB6CC3AC9D}" destId="{64C4DE24-46DB-F942-AD91-0F9229833041}" srcOrd="0" destOrd="0" parTransId="{55117510-D482-1C41-A881-D38759B058B5}" sibTransId="{4895955B-8E35-8A4D-A9B8-E0C7D59CE96B}"/>
    <dgm:cxn modelId="{F03A9D79-C0DA-4E1C-8588-AA295BE37772}" type="presOf" srcId="{8AF32A78-0AF1-7247-A80B-A7AB6CC3AC9D}" destId="{917C0F66-68C2-E74C-9C7A-BDDEEFA1B3D1}" srcOrd="0" destOrd="0" presId="urn:microsoft.com/office/officeart/2005/8/layout/hList1"/>
    <dgm:cxn modelId="{0DA8B8C7-27CD-A74B-B0D8-A147389376B4}" srcId="{7410A0F2-B85F-0F4D-9BA1-5FEEF78966A5}" destId="{510C5EDC-D4B4-A943-B0CE-4BEA40DF9D27}" srcOrd="0" destOrd="0" parTransId="{DC97162F-6681-BB4B-9C8A-7271C5784BFC}" sibTransId="{0379E48D-364F-5A4A-B1BB-5AA6C355F2EA}"/>
    <dgm:cxn modelId="{22A81602-90F7-7742-9F83-4E2C2AA5FCEA}" srcId="{EBE52A1D-C2AF-0645-9D6C-E646D4A52C9A}" destId="{8BDEF34A-CB08-9A4A-91DA-5EFE59AC5CC1}" srcOrd="1" destOrd="0" parTransId="{2F8AC94E-B963-5A4F-88A1-31FCFA84B41E}" sibTransId="{5B66B282-B3AD-E54C-A520-F7A188526932}"/>
    <dgm:cxn modelId="{EDA766F8-F578-BA48-9570-A97A9C3FC7C7}" srcId="{EBE52A1D-C2AF-0645-9D6C-E646D4A52C9A}" destId="{7D686C18-38F6-FB43-BCF3-0CF7750DDA97}" srcOrd="3" destOrd="0" parTransId="{375DB7F3-16A3-AB4B-9520-981F1C08320A}" sibTransId="{DD8FA71F-584F-244B-9A89-1CA4EFE8BBB7}"/>
    <dgm:cxn modelId="{D18EFBA8-2D6F-EC4F-A9ED-3015ED0A5031}" srcId="{8BDEF34A-CB08-9A4A-91DA-5EFE59AC5CC1}" destId="{C8C24214-B6D8-F641-B623-496280671E48}" srcOrd="2" destOrd="0" parTransId="{B05D91F0-B13C-B94F-BEB3-12034AC215D8}" sibTransId="{2EB487BF-7901-E644-8B72-F6826261CA84}"/>
    <dgm:cxn modelId="{2ED0E89B-D093-459A-959F-8EA94FCB0290}" type="presOf" srcId="{7410A0F2-B85F-0F4D-9BA1-5FEEF78966A5}" destId="{6D987C10-58DA-2148-8D46-2B6366B4B224}" srcOrd="0" destOrd="0" presId="urn:microsoft.com/office/officeart/2005/8/layout/hList1"/>
    <dgm:cxn modelId="{E65EB301-CC0E-4EC3-9E18-5508265248CF}" type="presOf" srcId="{510C5EDC-D4B4-A943-B0CE-4BEA40DF9D27}" destId="{92DCAE1A-6E18-5A45-AFE0-4417F0382B84}" srcOrd="0" destOrd="0" presId="urn:microsoft.com/office/officeart/2005/8/layout/hList1"/>
    <dgm:cxn modelId="{667E41AA-14BB-FE45-8CD3-DBE5CE4AD0E3}" srcId="{7D686C18-38F6-FB43-BCF3-0CF7750DDA97}" destId="{85730854-BE76-754C-B92D-8A48EEF8B97A}" srcOrd="0" destOrd="0" parTransId="{B03164DE-E215-304E-BAD1-A187CDF76D53}" sibTransId="{335861C5-0862-EE43-880E-B1D0733AC1B0}"/>
    <dgm:cxn modelId="{4F422D0F-8835-461C-8280-9687D34AAB9A}" type="presOf" srcId="{1046DB44-24AA-479E-ACA3-35A2BCF48C77}" destId="{92DCAE1A-6E18-5A45-AFE0-4417F0382B84}" srcOrd="0" destOrd="1" presId="urn:microsoft.com/office/officeart/2005/8/layout/hList1"/>
    <dgm:cxn modelId="{84360FD5-91E2-4E47-A961-9C7F5D094771}" srcId="{8BDEF34A-CB08-9A4A-91DA-5EFE59AC5CC1}" destId="{B66B74CC-F8B5-451A-AC60-D9205AE8AB8D}" srcOrd="0" destOrd="0" parTransId="{A3CF96B0-3379-40B6-BA00-7514D9448439}" sibTransId="{DE5FDD6F-B4CA-41EE-9112-8F344C02394E}"/>
    <dgm:cxn modelId="{B53BC98C-9382-4CAB-A5CA-E94FD35743C0}" srcId="{8BDEF34A-CB08-9A4A-91DA-5EFE59AC5CC1}" destId="{1976A7BF-527E-46B7-8572-C4A9A2F3B0E8}" srcOrd="1" destOrd="0" parTransId="{3E0B592E-2BA5-45BC-9029-FFEFB284D989}" sibTransId="{0DFCA259-C8BF-47E9-A47D-335CEB4567E8}"/>
    <dgm:cxn modelId="{1EF11047-D93A-C547-9482-B4DB987FB1D8}" srcId="{EBE52A1D-C2AF-0645-9D6C-E646D4A52C9A}" destId="{7410A0F2-B85F-0F4D-9BA1-5FEEF78966A5}" srcOrd="2" destOrd="0" parTransId="{2652C5EB-4ADE-E445-8BDE-EEF6E9A496E2}" sibTransId="{4A8A8E9E-CA00-904D-AC9D-3E9D202A116D}"/>
    <dgm:cxn modelId="{47F8A673-CA99-4AE6-9CDE-EFFF60579009}" type="presOf" srcId="{B66B74CC-F8B5-451A-AC60-D9205AE8AB8D}" destId="{0EA2132B-632B-FF42-86F2-DE9BBD1066EF}" srcOrd="0" destOrd="0" presId="urn:microsoft.com/office/officeart/2005/8/layout/hList1"/>
    <dgm:cxn modelId="{992DE852-62C3-4F54-A6C6-954F3E5E90ED}" type="presOf" srcId="{7D686C18-38F6-FB43-BCF3-0CF7750DDA97}" destId="{3D826F80-8729-214F-A0A9-63BDF65231B4}" srcOrd="0" destOrd="0" presId="urn:microsoft.com/office/officeart/2005/8/layout/hList1"/>
    <dgm:cxn modelId="{B313A787-5943-4290-9112-872A59499B4C}" type="presOf" srcId="{85730854-BE76-754C-B92D-8A48EEF8B97A}" destId="{9CC1E887-2CB8-3C4D-812E-04A86FB7E6FF}" srcOrd="0" destOrd="0" presId="urn:microsoft.com/office/officeart/2005/8/layout/hList1"/>
    <dgm:cxn modelId="{492047A5-EF8D-44EB-ADB9-47397038DFFD}" type="presOf" srcId="{C8C24214-B6D8-F641-B623-496280671E48}" destId="{0EA2132B-632B-FF42-86F2-DE9BBD1066EF}" srcOrd="0" destOrd="2" presId="urn:microsoft.com/office/officeart/2005/8/layout/hList1"/>
    <dgm:cxn modelId="{E3108E64-ACC7-4794-9018-F87C98A69EFD}" srcId="{7410A0F2-B85F-0F4D-9BA1-5FEEF78966A5}" destId="{1046DB44-24AA-479E-ACA3-35A2BCF48C77}" srcOrd="1" destOrd="0" parTransId="{6B422323-4FFA-4A3F-BFF8-4DA631EE5B15}" sibTransId="{99FD1A5C-40B6-4710-919B-550674447384}"/>
    <dgm:cxn modelId="{E8A1B427-EDE8-4129-99DA-0B3CAEABE4F2}" type="presParOf" srcId="{82047CFD-CF8B-7143-858D-4144797D41DA}" destId="{DADF5F1E-8B8C-9E42-AC75-A6A77A315B91}" srcOrd="0" destOrd="0" presId="urn:microsoft.com/office/officeart/2005/8/layout/hList1"/>
    <dgm:cxn modelId="{47697BCA-E960-4A14-9F40-311F9EC07694}" type="presParOf" srcId="{DADF5F1E-8B8C-9E42-AC75-A6A77A315B91}" destId="{917C0F66-68C2-E74C-9C7A-BDDEEFA1B3D1}" srcOrd="0" destOrd="0" presId="urn:microsoft.com/office/officeart/2005/8/layout/hList1"/>
    <dgm:cxn modelId="{62F14A96-D8DF-4A22-BA81-A4DC98E92F04}" type="presParOf" srcId="{DADF5F1E-8B8C-9E42-AC75-A6A77A315B91}" destId="{E2D969BD-C70D-ED4B-A57F-EF0F3CD8A0BC}" srcOrd="1" destOrd="0" presId="urn:microsoft.com/office/officeart/2005/8/layout/hList1"/>
    <dgm:cxn modelId="{88D29F5E-3299-4817-A8EE-87D063586432}" type="presParOf" srcId="{82047CFD-CF8B-7143-858D-4144797D41DA}" destId="{FA76024F-FD45-9C45-8856-B062A5B7DCDB}" srcOrd="1" destOrd="0" presId="urn:microsoft.com/office/officeart/2005/8/layout/hList1"/>
    <dgm:cxn modelId="{D8F5B1DB-FCCC-400F-BC36-B9C5ADBEBB4B}" type="presParOf" srcId="{82047CFD-CF8B-7143-858D-4144797D41DA}" destId="{12A41C22-46CA-244C-B3D0-A8151D49C3D5}" srcOrd="2" destOrd="0" presId="urn:microsoft.com/office/officeart/2005/8/layout/hList1"/>
    <dgm:cxn modelId="{F74F52C7-01CC-4D57-B2DB-8F6C015E4C6C}" type="presParOf" srcId="{12A41C22-46CA-244C-B3D0-A8151D49C3D5}" destId="{FEC93A00-91E1-7643-BB94-E5B64A5D2385}" srcOrd="0" destOrd="0" presId="urn:microsoft.com/office/officeart/2005/8/layout/hList1"/>
    <dgm:cxn modelId="{55F76A31-9779-4F0E-B586-2BDC4503C590}" type="presParOf" srcId="{12A41C22-46CA-244C-B3D0-A8151D49C3D5}" destId="{0EA2132B-632B-FF42-86F2-DE9BBD1066EF}" srcOrd="1" destOrd="0" presId="urn:microsoft.com/office/officeart/2005/8/layout/hList1"/>
    <dgm:cxn modelId="{75D07018-84E2-4055-902E-EC9C0330C1B8}" type="presParOf" srcId="{82047CFD-CF8B-7143-858D-4144797D41DA}" destId="{63E45105-C9EE-3E40-9604-51F7121D2768}" srcOrd="3" destOrd="0" presId="urn:microsoft.com/office/officeart/2005/8/layout/hList1"/>
    <dgm:cxn modelId="{7E1CC4BC-749A-488C-A82A-9E326C36D64F}" type="presParOf" srcId="{82047CFD-CF8B-7143-858D-4144797D41DA}" destId="{80E30AA4-3CB8-8C4A-88F9-170657665F65}" srcOrd="4" destOrd="0" presId="urn:microsoft.com/office/officeart/2005/8/layout/hList1"/>
    <dgm:cxn modelId="{23F97DE9-813B-4CBF-A4F4-94391237643D}" type="presParOf" srcId="{80E30AA4-3CB8-8C4A-88F9-170657665F65}" destId="{6D987C10-58DA-2148-8D46-2B6366B4B224}" srcOrd="0" destOrd="0" presId="urn:microsoft.com/office/officeart/2005/8/layout/hList1"/>
    <dgm:cxn modelId="{1A8F69A1-1C94-40D2-A876-9A197BA8FF16}" type="presParOf" srcId="{80E30AA4-3CB8-8C4A-88F9-170657665F65}" destId="{92DCAE1A-6E18-5A45-AFE0-4417F0382B84}" srcOrd="1" destOrd="0" presId="urn:microsoft.com/office/officeart/2005/8/layout/hList1"/>
    <dgm:cxn modelId="{67B3C8DD-A641-4325-83D7-0263EB28BA99}" type="presParOf" srcId="{82047CFD-CF8B-7143-858D-4144797D41DA}" destId="{7F981276-4218-A240-9B0A-E112A690B30E}" srcOrd="5" destOrd="0" presId="urn:microsoft.com/office/officeart/2005/8/layout/hList1"/>
    <dgm:cxn modelId="{09AF1CAD-018A-46D3-ACDE-C8DFF132091D}" type="presParOf" srcId="{82047CFD-CF8B-7143-858D-4144797D41DA}" destId="{1A63D794-F243-F549-872D-A11214986295}" srcOrd="6" destOrd="0" presId="urn:microsoft.com/office/officeart/2005/8/layout/hList1"/>
    <dgm:cxn modelId="{2DD3E823-EA9F-47FF-B2A2-E7DFCD900A87}" type="presParOf" srcId="{1A63D794-F243-F549-872D-A11214986295}" destId="{3D826F80-8729-214F-A0A9-63BDF65231B4}" srcOrd="0" destOrd="0" presId="urn:microsoft.com/office/officeart/2005/8/layout/hList1"/>
    <dgm:cxn modelId="{C723BB5E-677B-4F44-BD7A-67BBD4A741F3}" type="presParOf" srcId="{1A63D794-F243-F549-872D-A11214986295}" destId="{9CC1E887-2CB8-3C4D-812E-04A86FB7E6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BE52A1D-C2AF-0645-9D6C-E646D4A52C9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AF32A78-0AF1-7247-A80B-A7AB6CC3AC9D}">
      <dgm:prSet phldrT="[Text]" custT="1"/>
      <dgm:spPr/>
      <dgm:t>
        <a:bodyPr/>
        <a:lstStyle/>
        <a:p>
          <a:r>
            <a:rPr lang="en-GB" sz="1600" dirty="0" smtClean="0"/>
            <a:t>Economic growth</a:t>
          </a:r>
          <a:endParaRPr lang="en-GB" sz="1600" dirty="0"/>
        </a:p>
      </dgm:t>
    </dgm:pt>
    <dgm:pt modelId="{620BC387-B82D-7C4D-A9BC-6CD9BE17D374}" type="parTrans" cxnId="{E5BDFCFF-8DBB-D447-B85B-8B3BB5700980}">
      <dgm:prSet/>
      <dgm:spPr/>
      <dgm:t>
        <a:bodyPr/>
        <a:lstStyle/>
        <a:p>
          <a:endParaRPr lang="en-GB" sz="1600"/>
        </a:p>
      </dgm:t>
    </dgm:pt>
    <dgm:pt modelId="{6297D413-7C26-D641-9B05-00A5833E47D9}" type="sibTrans" cxnId="{E5BDFCFF-8DBB-D447-B85B-8B3BB5700980}">
      <dgm:prSet/>
      <dgm:spPr/>
      <dgm:t>
        <a:bodyPr/>
        <a:lstStyle/>
        <a:p>
          <a:endParaRPr lang="en-GB" sz="1600"/>
        </a:p>
      </dgm:t>
    </dgm:pt>
    <dgm:pt modelId="{64C4DE24-46DB-F942-AD91-0F9229833041}">
      <dgm:prSet phldrT="[Text]" custT="1"/>
      <dgm:spPr/>
      <dgm:t>
        <a:bodyPr/>
        <a:lstStyle/>
        <a:p>
          <a:pPr rtl="0"/>
          <a:r>
            <a:rPr lang="en-US" sz="1600" b="1" dirty="0" smtClean="0"/>
            <a:t>CIH projections: </a:t>
          </a:r>
          <a:r>
            <a:rPr lang="en-US" sz="1600" b="0" dirty="0" smtClean="0"/>
            <a:t>annual </a:t>
          </a:r>
          <a:r>
            <a:rPr lang="en-US" sz="1600" dirty="0" smtClean="0"/>
            <a:t>GDP growth of 4.5% for  LICs, 4.3% for LMICs, 2011-2035</a:t>
          </a:r>
          <a:endParaRPr lang="en-GB" sz="1600" dirty="0"/>
        </a:p>
      </dgm:t>
    </dgm:pt>
    <dgm:pt modelId="{55117510-D482-1C41-A881-D38759B058B5}" type="parTrans" cxnId="{265B56A4-D877-C54F-8FAD-92786C815AD2}">
      <dgm:prSet/>
      <dgm:spPr/>
      <dgm:t>
        <a:bodyPr/>
        <a:lstStyle/>
        <a:p>
          <a:endParaRPr lang="en-GB" sz="1600"/>
        </a:p>
      </dgm:t>
    </dgm:pt>
    <dgm:pt modelId="{4895955B-8E35-8A4D-A9B8-E0C7D59CE96B}" type="sibTrans" cxnId="{265B56A4-D877-C54F-8FAD-92786C815AD2}">
      <dgm:prSet/>
      <dgm:spPr/>
      <dgm:t>
        <a:bodyPr/>
        <a:lstStyle/>
        <a:p>
          <a:endParaRPr lang="en-GB" sz="1600"/>
        </a:p>
      </dgm:t>
    </dgm:pt>
    <dgm:pt modelId="{8BDEF34A-CB08-9A4A-91DA-5EFE59AC5CC1}">
      <dgm:prSet phldrT="[Text]" custT="1"/>
      <dgm:spPr>
        <a:ln w="76200">
          <a:solidFill>
            <a:schemeClr val="accent2">
              <a:lumMod val="75000"/>
            </a:schemeClr>
          </a:solidFill>
        </a:ln>
      </dgm:spPr>
      <dgm:t>
        <a:bodyPr/>
        <a:lstStyle/>
        <a:p>
          <a:r>
            <a:rPr lang="en-GB" sz="1600" dirty="0" smtClean="0"/>
            <a:t>Mobilization of domestic resources</a:t>
          </a:r>
          <a:endParaRPr lang="en-GB" sz="1600" dirty="0"/>
        </a:p>
      </dgm:t>
    </dgm:pt>
    <dgm:pt modelId="{2F8AC94E-B963-5A4F-88A1-31FCFA84B41E}" type="parTrans" cxnId="{22A81602-90F7-7742-9F83-4E2C2AA5FCEA}">
      <dgm:prSet/>
      <dgm:spPr/>
      <dgm:t>
        <a:bodyPr/>
        <a:lstStyle/>
        <a:p>
          <a:endParaRPr lang="en-GB" sz="1600"/>
        </a:p>
      </dgm:t>
    </dgm:pt>
    <dgm:pt modelId="{5B66B282-B3AD-E54C-A520-F7A188526932}" type="sibTrans" cxnId="{22A81602-90F7-7742-9F83-4E2C2AA5FCEA}">
      <dgm:prSet/>
      <dgm:spPr/>
      <dgm:t>
        <a:bodyPr/>
        <a:lstStyle/>
        <a:p>
          <a:endParaRPr lang="en-GB" sz="1600"/>
        </a:p>
      </dgm:t>
    </dgm:pt>
    <dgm:pt modelId="{C8C24214-B6D8-F641-B623-496280671E48}">
      <dgm:prSet phldrT="[Text]" custT="1"/>
      <dgm:spPr/>
      <dgm:t>
        <a:bodyPr/>
        <a:lstStyle/>
        <a:p>
          <a:pPr rtl="0"/>
          <a:r>
            <a:rPr lang="en-US" sz="1600" dirty="0" smtClean="0"/>
            <a:t>Taxes of special interest to health:  tobacco, alcohol, sugar</a:t>
          </a:r>
          <a:endParaRPr lang="en-GB" sz="1600" dirty="0"/>
        </a:p>
      </dgm:t>
    </dgm:pt>
    <dgm:pt modelId="{B05D91F0-B13C-B94F-BEB3-12034AC215D8}" type="parTrans" cxnId="{D18EFBA8-2D6F-EC4F-A9ED-3015ED0A5031}">
      <dgm:prSet/>
      <dgm:spPr/>
      <dgm:t>
        <a:bodyPr/>
        <a:lstStyle/>
        <a:p>
          <a:endParaRPr lang="en-GB" sz="1600"/>
        </a:p>
      </dgm:t>
    </dgm:pt>
    <dgm:pt modelId="{2EB487BF-7901-E644-8B72-F6826261CA84}" type="sibTrans" cxnId="{D18EFBA8-2D6F-EC4F-A9ED-3015ED0A5031}">
      <dgm:prSet/>
      <dgm:spPr/>
      <dgm:t>
        <a:bodyPr/>
        <a:lstStyle/>
        <a:p>
          <a:endParaRPr lang="en-GB" sz="1600"/>
        </a:p>
      </dgm:t>
    </dgm:pt>
    <dgm:pt modelId="{7410A0F2-B85F-0F4D-9BA1-5FEEF78966A5}">
      <dgm:prSet phldrT="[Text]" custT="1"/>
      <dgm:spPr/>
      <dgm:t>
        <a:bodyPr/>
        <a:lstStyle/>
        <a:p>
          <a:r>
            <a:rPr lang="en-GB" sz="1600" dirty="0" smtClean="0"/>
            <a:t>Inter-sectoral reallocations and efficiency gains</a:t>
          </a:r>
          <a:endParaRPr lang="en-GB" sz="1600" dirty="0"/>
        </a:p>
      </dgm:t>
    </dgm:pt>
    <dgm:pt modelId="{2652C5EB-4ADE-E445-8BDE-EEF6E9A496E2}" type="parTrans" cxnId="{1EF11047-D93A-C547-9482-B4DB987FB1D8}">
      <dgm:prSet/>
      <dgm:spPr/>
      <dgm:t>
        <a:bodyPr/>
        <a:lstStyle/>
        <a:p>
          <a:endParaRPr lang="en-GB" sz="1600"/>
        </a:p>
      </dgm:t>
    </dgm:pt>
    <dgm:pt modelId="{4A8A8E9E-CA00-904D-AC9D-3E9D202A116D}" type="sibTrans" cxnId="{1EF11047-D93A-C547-9482-B4DB987FB1D8}">
      <dgm:prSet/>
      <dgm:spPr/>
      <dgm:t>
        <a:bodyPr/>
        <a:lstStyle/>
        <a:p>
          <a:endParaRPr lang="en-GB" sz="1600"/>
        </a:p>
      </dgm:t>
    </dgm:pt>
    <dgm:pt modelId="{7D686C18-38F6-FB43-BCF3-0CF7750DDA97}">
      <dgm:prSet phldrT="[Text]" custT="1"/>
      <dgm:spPr/>
      <dgm:t>
        <a:bodyPr/>
        <a:lstStyle/>
        <a:p>
          <a:r>
            <a:rPr lang="en-GB" sz="1600" dirty="0" smtClean="0"/>
            <a:t>Development assistance for health</a:t>
          </a:r>
          <a:endParaRPr lang="en-GB" sz="1600" dirty="0"/>
        </a:p>
      </dgm:t>
    </dgm:pt>
    <dgm:pt modelId="{375DB7F3-16A3-AB4B-9520-981F1C08320A}" type="parTrans" cxnId="{EDA766F8-F578-BA48-9570-A97A9C3FC7C7}">
      <dgm:prSet/>
      <dgm:spPr/>
      <dgm:t>
        <a:bodyPr/>
        <a:lstStyle/>
        <a:p>
          <a:endParaRPr lang="en-GB" sz="1600"/>
        </a:p>
      </dgm:t>
    </dgm:pt>
    <dgm:pt modelId="{DD8FA71F-584F-244B-9A89-1CA4EFE8BBB7}" type="sibTrans" cxnId="{EDA766F8-F578-BA48-9570-A97A9C3FC7C7}">
      <dgm:prSet/>
      <dgm:spPr/>
      <dgm:t>
        <a:bodyPr/>
        <a:lstStyle/>
        <a:p>
          <a:endParaRPr lang="en-GB" sz="1600"/>
        </a:p>
      </dgm:t>
    </dgm:pt>
    <dgm:pt modelId="{510C5EDC-D4B4-A943-B0CE-4BEA40DF9D27}">
      <dgm:prSet phldrT="[Text]" custT="1"/>
      <dgm:spPr/>
      <dgm:t>
        <a:bodyPr/>
        <a:lstStyle/>
        <a:p>
          <a:pPr rtl="0"/>
          <a:r>
            <a:rPr lang="en-US" sz="1600" dirty="0" smtClean="0"/>
            <a:t>Removal of fossil fuel subsidies; Fuel fossil subsidies account for 2% of government revenue and 0.8% of global GDP</a:t>
          </a:r>
          <a:endParaRPr lang="en-GB" sz="1600" dirty="0"/>
        </a:p>
      </dgm:t>
    </dgm:pt>
    <dgm:pt modelId="{DC97162F-6681-BB4B-9C8A-7271C5784BFC}" type="parTrans" cxnId="{0DA8B8C7-27CD-A74B-B0D8-A147389376B4}">
      <dgm:prSet/>
      <dgm:spPr/>
      <dgm:t>
        <a:bodyPr/>
        <a:lstStyle/>
        <a:p>
          <a:endParaRPr lang="en-GB" sz="1600"/>
        </a:p>
      </dgm:t>
    </dgm:pt>
    <dgm:pt modelId="{0379E48D-364F-5A4A-B1BB-5AA6C355F2EA}" type="sibTrans" cxnId="{0DA8B8C7-27CD-A74B-B0D8-A147389376B4}">
      <dgm:prSet/>
      <dgm:spPr/>
      <dgm:t>
        <a:bodyPr/>
        <a:lstStyle/>
        <a:p>
          <a:endParaRPr lang="en-GB" sz="1600"/>
        </a:p>
      </dgm:t>
    </dgm:pt>
    <dgm:pt modelId="{85730854-BE76-754C-B92D-8A48EEF8B97A}">
      <dgm:prSet phldrT="[Text]" custT="1"/>
      <dgm:spPr/>
      <dgm:t>
        <a:bodyPr/>
        <a:lstStyle/>
        <a:p>
          <a:r>
            <a:rPr lang="en-GB" sz="1600" dirty="0" smtClean="0"/>
            <a:t>Will still be crucial for achieving convergence, particularly in poorest countries</a:t>
          </a:r>
          <a:endParaRPr lang="en-GB" sz="1600" dirty="0"/>
        </a:p>
      </dgm:t>
    </dgm:pt>
    <dgm:pt modelId="{B03164DE-E215-304E-BAD1-A187CDF76D53}" type="parTrans" cxnId="{667E41AA-14BB-FE45-8CD3-DBE5CE4AD0E3}">
      <dgm:prSet/>
      <dgm:spPr/>
      <dgm:t>
        <a:bodyPr/>
        <a:lstStyle/>
        <a:p>
          <a:endParaRPr lang="en-GB" sz="1600"/>
        </a:p>
      </dgm:t>
    </dgm:pt>
    <dgm:pt modelId="{335861C5-0862-EE43-880E-B1D0733AC1B0}" type="sibTrans" cxnId="{667E41AA-14BB-FE45-8CD3-DBE5CE4AD0E3}">
      <dgm:prSet/>
      <dgm:spPr/>
      <dgm:t>
        <a:bodyPr/>
        <a:lstStyle/>
        <a:p>
          <a:endParaRPr lang="en-GB" sz="1600"/>
        </a:p>
      </dgm:t>
    </dgm:pt>
    <dgm:pt modelId="{E0AFBF94-D75F-428E-B90D-C2C1AB7ACA47}">
      <dgm:prSet phldrT="[Text]" custT="1"/>
      <dgm:spPr/>
      <dgm:t>
        <a:bodyPr/>
        <a:lstStyle/>
        <a:p>
          <a:pPr rtl="0"/>
          <a:r>
            <a:rPr lang="en-GB" sz="1600" dirty="0" smtClean="0"/>
            <a:t>USD 10 trillion would be added to GDP</a:t>
          </a:r>
          <a:endParaRPr lang="en-GB" sz="1600" dirty="0"/>
        </a:p>
      </dgm:t>
    </dgm:pt>
    <dgm:pt modelId="{F1D57F84-FC99-4F1D-BDE9-D1EC8ACA2E16}" type="parTrans" cxnId="{B7EEA256-73AA-444E-B9BE-E9DAABA086AD}">
      <dgm:prSet/>
      <dgm:spPr/>
      <dgm:t>
        <a:bodyPr/>
        <a:lstStyle/>
        <a:p>
          <a:endParaRPr lang="en-US"/>
        </a:p>
      </dgm:t>
    </dgm:pt>
    <dgm:pt modelId="{52835AD6-1D21-46D6-A9C9-EC0932E67389}" type="sibTrans" cxnId="{B7EEA256-73AA-444E-B9BE-E9DAABA086AD}">
      <dgm:prSet/>
      <dgm:spPr/>
      <dgm:t>
        <a:bodyPr/>
        <a:lstStyle/>
        <a:p>
          <a:endParaRPr lang="en-US"/>
        </a:p>
      </dgm:t>
    </dgm:pt>
    <dgm:pt modelId="{C7CB80B4-CF07-4557-8ABF-14A119FEE842}">
      <dgm:prSet phldrT="[Text]" custT="1"/>
      <dgm:spPr/>
      <dgm:t>
        <a:bodyPr/>
        <a:lstStyle/>
        <a:p>
          <a:pPr rtl="0"/>
          <a:r>
            <a:rPr lang="en-GB" sz="1600" dirty="0" smtClean="0"/>
            <a:t>About 1% of this growth would fund annual cost in 2035</a:t>
          </a:r>
          <a:endParaRPr lang="en-GB" sz="1600" dirty="0"/>
        </a:p>
      </dgm:t>
    </dgm:pt>
    <dgm:pt modelId="{8D467AFA-F39D-441E-8245-775856AEE613}" type="parTrans" cxnId="{4C60C753-EBB9-44DE-A016-F39A45415CA6}">
      <dgm:prSet/>
      <dgm:spPr/>
      <dgm:t>
        <a:bodyPr/>
        <a:lstStyle/>
        <a:p>
          <a:endParaRPr lang="en-US"/>
        </a:p>
      </dgm:t>
    </dgm:pt>
    <dgm:pt modelId="{40C217DA-3878-4984-8540-95D09CFC190F}" type="sibTrans" cxnId="{4C60C753-EBB9-44DE-A016-F39A45415CA6}">
      <dgm:prSet/>
      <dgm:spPr/>
      <dgm:t>
        <a:bodyPr/>
        <a:lstStyle/>
        <a:p>
          <a:endParaRPr lang="en-US"/>
        </a:p>
      </dgm:t>
    </dgm:pt>
    <dgm:pt modelId="{B66B74CC-F8B5-451A-AC60-D9205AE8AB8D}">
      <dgm:prSet phldrT="[Text]" custT="1"/>
      <dgm:spPr/>
      <dgm:t>
        <a:bodyPr/>
        <a:lstStyle/>
        <a:p>
          <a:pPr rtl="0"/>
          <a:r>
            <a:rPr lang="en-GB" sz="1600" dirty="0" smtClean="0"/>
            <a:t>Broaden tax base</a:t>
          </a:r>
          <a:endParaRPr lang="en-GB" sz="1600" dirty="0"/>
        </a:p>
      </dgm:t>
    </dgm:pt>
    <dgm:pt modelId="{A3CF96B0-3379-40B6-BA00-7514D9448439}" type="parTrans" cxnId="{84360FD5-91E2-4E47-A961-9C7F5D094771}">
      <dgm:prSet/>
      <dgm:spPr/>
      <dgm:t>
        <a:bodyPr/>
        <a:lstStyle/>
        <a:p>
          <a:endParaRPr lang="en-US"/>
        </a:p>
      </dgm:t>
    </dgm:pt>
    <dgm:pt modelId="{DE5FDD6F-B4CA-41EE-9112-8F344C02394E}" type="sibTrans" cxnId="{84360FD5-91E2-4E47-A961-9C7F5D094771}">
      <dgm:prSet/>
      <dgm:spPr/>
      <dgm:t>
        <a:bodyPr/>
        <a:lstStyle/>
        <a:p>
          <a:endParaRPr lang="en-US"/>
        </a:p>
      </dgm:t>
    </dgm:pt>
    <dgm:pt modelId="{1976A7BF-527E-46B7-8572-C4A9A2F3B0E8}">
      <dgm:prSet phldrT="[Text]" custT="1"/>
      <dgm:spPr/>
      <dgm:t>
        <a:bodyPr/>
        <a:lstStyle/>
        <a:p>
          <a:pPr rtl="0"/>
          <a:r>
            <a:rPr lang="en-GB" sz="1600" dirty="0" smtClean="0"/>
            <a:t>Improve tax administration and compliance </a:t>
          </a:r>
          <a:endParaRPr lang="en-GB" sz="1600" dirty="0"/>
        </a:p>
      </dgm:t>
    </dgm:pt>
    <dgm:pt modelId="{3E0B592E-2BA5-45BC-9029-FFEFB284D989}" type="parTrans" cxnId="{B53BC98C-9382-4CAB-A5CA-E94FD35743C0}">
      <dgm:prSet/>
      <dgm:spPr/>
      <dgm:t>
        <a:bodyPr/>
        <a:lstStyle/>
        <a:p>
          <a:endParaRPr lang="en-US"/>
        </a:p>
      </dgm:t>
    </dgm:pt>
    <dgm:pt modelId="{0DFCA259-C8BF-47E9-A47D-335CEB4567E8}" type="sibTrans" cxnId="{B53BC98C-9382-4CAB-A5CA-E94FD35743C0}">
      <dgm:prSet/>
      <dgm:spPr/>
      <dgm:t>
        <a:bodyPr/>
        <a:lstStyle/>
        <a:p>
          <a:endParaRPr lang="en-US"/>
        </a:p>
      </dgm:t>
    </dgm:pt>
    <dgm:pt modelId="{1046DB44-24AA-479E-ACA3-35A2BCF48C77}">
      <dgm:prSet phldrT="[Text]" custT="1"/>
      <dgm:spPr/>
      <dgm:t>
        <a:bodyPr/>
        <a:lstStyle/>
        <a:p>
          <a:pPr rtl="0"/>
          <a:r>
            <a:rPr lang="en-GB" sz="1600" dirty="0" smtClean="0"/>
            <a:t>Improvements in health sector efficiency</a:t>
          </a:r>
          <a:endParaRPr lang="en-GB" sz="1600" dirty="0"/>
        </a:p>
      </dgm:t>
    </dgm:pt>
    <dgm:pt modelId="{6B422323-4FFA-4A3F-BFF8-4DA631EE5B15}" type="parTrans" cxnId="{E3108E64-ACC7-4794-9018-F87C98A69EFD}">
      <dgm:prSet/>
      <dgm:spPr/>
      <dgm:t>
        <a:bodyPr/>
        <a:lstStyle/>
        <a:p>
          <a:endParaRPr lang="en-US"/>
        </a:p>
      </dgm:t>
    </dgm:pt>
    <dgm:pt modelId="{99FD1A5C-40B6-4710-919B-550674447384}" type="sibTrans" cxnId="{E3108E64-ACC7-4794-9018-F87C98A69EFD}">
      <dgm:prSet/>
      <dgm:spPr/>
      <dgm:t>
        <a:bodyPr/>
        <a:lstStyle/>
        <a:p>
          <a:endParaRPr lang="en-US"/>
        </a:p>
      </dgm:t>
    </dgm:pt>
    <dgm:pt modelId="{82047CFD-CF8B-7143-858D-4144797D41DA}" type="pres">
      <dgm:prSet presAssocID="{EBE52A1D-C2AF-0645-9D6C-E646D4A52C9A}" presName="Name0" presStyleCnt="0">
        <dgm:presLayoutVars>
          <dgm:dir/>
          <dgm:animLvl val="lvl"/>
          <dgm:resizeHandles val="exact"/>
        </dgm:presLayoutVars>
      </dgm:prSet>
      <dgm:spPr/>
      <dgm:t>
        <a:bodyPr/>
        <a:lstStyle/>
        <a:p>
          <a:endParaRPr lang="en-US"/>
        </a:p>
      </dgm:t>
    </dgm:pt>
    <dgm:pt modelId="{DADF5F1E-8B8C-9E42-AC75-A6A77A315B91}" type="pres">
      <dgm:prSet presAssocID="{8AF32A78-0AF1-7247-A80B-A7AB6CC3AC9D}" presName="composite" presStyleCnt="0"/>
      <dgm:spPr/>
    </dgm:pt>
    <dgm:pt modelId="{917C0F66-68C2-E74C-9C7A-BDDEEFA1B3D1}" type="pres">
      <dgm:prSet presAssocID="{8AF32A78-0AF1-7247-A80B-A7AB6CC3AC9D}" presName="parTx" presStyleLbl="alignNode1" presStyleIdx="0" presStyleCnt="4">
        <dgm:presLayoutVars>
          <dgm:chMax val="0"/>
          <dgm:chPref val="0"/>
          <dgm:bulletEnabled val="1"/>
        </dgm:presLayoutVars>
      </dgm:prSet>
      <dgm:spPr/>
      <dgm:t>
        <a:bodyPr/>
        <a:lstStyle/>
        <a:p>
          <a:endParaRPr lang="en-US"/>
        </a:p>
      </dgm:t>
    </dgm:pt>
    <dgm:pt modelId="{E2D969BD-C70D-ED4B-A57F-EF0F3CD8A0BC}" type="pres">
      <dgm:prSet presAssocID="{8AF32A78-0AF1-7247-A80B-A7AB6CC3AC9D}" presName="desTx" presStyleLbl="alignAccFollowNode1" presStyleIdx="0" presStyleCnt="4">
        <dgm:presLayoutVars>
          <dgm:bulletEnabled val="1"/>
        </dgm:presLayoutVars>
      </dgm:prSet>
      <dgm:spPr/>
      <dgm:t>
        <a:bodyPr/>
        <a:lstStyle/>
        <a:p>
          <a:endParaRPr lang="en-US"/>
        </a:p>
      </dgm:t>
    </dgm:pt>
    <dgm:pt modelId="{FA76024F-FD45-9C45-8856-B062A5B7DCDB}" type="pres">
      <dgm:prSet presAssocID="{6297D413-7C26-D641-9B05-00A5833E47D9}" presName="space" presStyleCnt="0"/>
      <dgm:spPr/>
    </dgm:pt>
    <dgm:pt modelId="{12A41C22-46CA-244C-B3D0-A8151D49C3D5}" type="pres">
      <dgm:prSet presAssocID="{8BDEF34A-CB08-9A4A-91DA-5EFE59AC5CC1}" presName="composite" presStyleCnt="0"/>
      <dgm:spPr/>
    </dgm:pt>
    <dgm:pt modelId="{FEC93A00-91E1-7643-BB94-E5B64A5D2385}" type="pres">
      <dgm:prSet presAssocID="{8BDEF34A-CB08-9A4A-91DA-5EFE59AC5CC1}" presName="parTx" presStyleLbl="alignNode1" presStyleIdx="1" presStyleCnt="4">
        <dgm:presLayoutVars>
          <dgm:chMax val="0"/>
          <dgm:chPref val="0"/>
          <dgm:bulletEnabled val="1"/>
        </dgm:presLayoutVars>
      </dgm:prSet>
      <dgm:spPr/>
      <dgm:t>
        <a:bodyPr/>
        <a:lstStyle/>
        <a:p>
          <a:endParaRPr lang="en-US"/>
        </a:p>
      </dgm:t>
    </dgm:pt>
    <dgm:pt modelId="{0EA2132B-632B-FF42-86F2-DE9BBD1066EF}" type="pres">
      <dgm:prSet presAssocID="{8BDEF34A-CB08-9A4A-91DA-5EFE59AC5CC1}" presName="desTx" presStyleLbl="alignAccFollowNode1" presStyleIdx="1" presStyleCnt="4" custLinFactNeighborX="-424" custLinFactNeighborY="1740">
        <dgm:presLayoutVars>
          <dgm:bulletEnabled val="1"/>
        </dgm:presLayoutVars>
      </dgm:prSet>
      <dgm:spPr/>
      <dgm:t>
        <a:bodyPr/>
        <a:lstStyle/>
        <a:p>
          <a:endParaRPr lang="en-US"/>
        </a:p>
      </dgm:t>
    </dgm:pt>
    <dgm:pt modelId="{63E45105-C9EE-3E40-9604-51F7121D2768}" type="pres">
      <dgm:prSet presAssocID="{5B66B282-B3AD-E54C-A520-F7A188526932}" presName="space" presStyleCnt="0"/>
      <dgm:spPr/>
    </dgm:pt>
    <dgm:pt modelId="{80E30AA4-3CB8-8C4A-88F9-170657665F65}" type="pres">
      <dgm:prSet presAssocID="{7410A0F2-B85F-0F4D-9BA1-5FEEF78966A5}" presName="composite" presStyleCnt="0"/>
      <dgm:spPr/>
    </dgm:pt>
    <dgm:pt modelId="{6D987C10-58DA-2148-8D46-2B6366B4B224}" type="pres">
      <dgm:prSet presAssocID="{7410A0F2-B85F-0F4D-9BA1-5FEEF78966A5}" presName="parTx" presStyleLbl="alignNode1" presStyleIdx="2" presStyleCnt="4">
        <dgm:presLayoutVars>
          <dgm:chMax val="0"/>
          <dgm:chPref val="0"/>
          <dgm:bulletEnabled val="1"/>
        </dgm:presLayoutVars>
      </dgm:prSet>
      <dgm:spPr/>
      <dgm:t>
        <a:bodyPr/>
        <a:lstStyle/>
        <a:p>
          <a:endParaRPr lang="en-US"/>
        </a:p>
      </dgm:t>
    </dgm:pt>
    <dgm:pt modelId="{92DCAE1A-6E18-5A45-AFE0-4417F0382B84}" type="pres">
      <dgm:prSet presAssocID="{7410A0F2-B85F-0F4D-9BA1-5FEEF78966A5}" presName="desTx" presStyleLbl="alignAccFollowNode1" presStyleIdx="2" presStyleCnt="4">
        <dgm:presLayoutVars>
          <dgm:bulletEnabled val="1"/>
        </dgm:presLayoutVars>
      </dgm:prSet>
      <dgm:spPr/>
      <dgm:t>
        <a:bodyPr/>
        <a:lstStyle/>
        <a:p>
          <a:endParaRPr lang="en-US"/>
        </a:p>
      </dgm:t>
    </dgm:pt>
    <dgm:pt modelId="{7F981276-4218-A240-9B0A-E112A690B30E}" type="pres">
      <dgm:prSet presAssocID="{4A8A8E9E-CA00-904D-AC9D-3E9D202A116D}" presName="space" presStyleCnt="0"/>
      <dgm:spPr/>
    </dgm:pt>
    <dgm:pt modelId="{1A63D794-F243-F549-872D-A11214986295}" type="pres">
      <dgm:prSet presAssocID="{7D686C18-38F6-FB43-BCF3-0CF7750DDA97}" presName="composite" presStyleCnt="0"/>
      <dgm:spPr/>
    </dgm:pt>
    <dgm:pt modelId="{3D826F80-8729-214F-A0A9-63BDF65231B4}" type="pres">
      <dgm:prSet presAssocID="{7D686C18-38F6-FB43-BCF3-0CF7750DDA97}" presName="parTx" presStyleLbl="alignNode1" presStyleIdx="3" presStyleCnt="4">
        <dgm:presLayoutVars>
          <dgm:chMax val="0"/>
          <dgm:chPref val="0"/>
          <dgm:bulletEnabled val="1"/>
        </dgm:presLayoutVars>
      </dgm:prSet>
      <dgm:spPr/>
      <dgm:t>
        <a:bodyPr/>
        <a:lstStyle/>
        <a:p>
          <a:endParaRPr lang="en-US"/>
        </a:p>
      </dgm:t>
    </dgm:pt>
    <dgm:pt modelId="{9CC1E887-2CB8-3C4D-812E-04A86FB7E6FF}" type="pres">
      <dgm:prSet presAssocID="{7D686C18-38F6-FB43-BCF3-0CF7750DDA97}" presName="desTx" presStyleLbl="alignAccFollowNode1" presStyleIdx="3" presStyleCnt="4">
        <dgm:presLayoutVars>
          <dgm:bulletEnabled val="1"/>
        </dgm:presLayoutVars>
      </dgm:prSet>
      <dgm:spPr/>
      <dgm:t>
        <a:bodyPr/>
        <a:lstStyle/>
        <a:p>
          <a:endParaRPr lang="en-US"/>
        </a:p>
      </dgm:t>
    </dgm:pt>
  </dgm:ptLst>
  <dgm:cxnLst>
    <dgm:cxn modelId="{D2F090DF-D84F-4F88-AB73-C08939659C67}" type="presOf" srcId="{64C4DE24-46DB-F942-AD91-0F9229833041}" destId="{E2D969BD-C70D-ED4B-A57F-EF0F3CD8A0BC}" srcOrd="0" destOrd="0" presId="urn:microsoft.com/office/officeart/2005/8/layout/hList1"/>
    <dgm:cxn modelId="{B53BC98C-9382-4CAB-A5CA-E94FD35743C0}" srcId="{8BDEF34A-CB08-9A4A-91DA-5EFE59AC5CC1}" destId="{1976A7BF-527E-46B7-8572-C4A9A2F3B0E8}" srcOrd="1" destOrd="0" parTransId="{3E0B592E-2BA5-45BC-9029-FFEFB284D989}" sibTransId="{0DFCA259-C8BF-47E9-A47D-335CEB4567E8}"/>
    <dgm:cxn modelId="{1F97D48D-37E3-4029-AD1B-B176A51C3E92}" type="presOf" srcId="{7D686C18-38F6-FB43-BCF3-0CF7750DDA97}" destId="{3D826F80-8729-214F-A0A9-63BDF65231B4}" srcOrd="0" destOrd="0" presId="urn:microsoft.com/office/officeart/2005/8/layout/hList1"/>
    <dgm:cxn modelId="{D18EFBA8-2D6F-EC4F-A9ED-3015ED0A5031}" srcId="{8BDEF34A-CB08-9A4A-91DA-5EFE59AC5CC1}" destId="{C8C24214-B6D8-F641-B623-496280671E48}" srcOrd="2" destOrd="0" parTransId="{B05D91F0-B13C-B94F-BEB3-12034AC215D8}" sibTransId="{2EB487BF-7901-E644-8B72-F6826261CA84}"/>
    <dgm:cxn modelId="{FA7CC870-30AE-45F1-8A34-30DDE4CBA38B}" type="presOf" srcId="{1046DB44-24AA-479E-ACA3-35A2BCF48C77}" destId="{92DCAE1A-6E18-5A45-AFE0-4417F0382B84}" srcOrd="0" destOrd="1" presId="urn:microsoft.com/office/officeart/2005/8/layout/hList1"/>
    <dgm:cxn modelId="{84360FD5-91E2-4E47-A961-9C7F5D094771}" srcId="{8BDEF34A-CB08-9A4A-91DA-5EFE59AC5CC1}" destId="{B66B74CC-F8B5-451A-AC60-D9205AE8AB8D}" srcOrd="0" destOrd="0" parTransId="{A3CF96B0-3379-40B6-BA00-7514D9448439}" sibTransId="{DE5FDD6F-B4CA-41EE-9112-8F344C02394E}"/>
    <dgm:cxn modelId="{22A81602-90F7-7742-9F83-4E2C2AA5FCEA}" srcId="{EBE52A1D-C2AF-0645-9D6C-E646D4A52C9A}" destId="{8BDEF34A-CB08-9A4A-91DA-5EFE59AC5CC1}" srcOrd="1" destOrd="0" parTransId="{2F8AC94E-B963-5A4F-88A1-31FCFA84B41E}" sibTransId="{5B66B282-B3AD-E54C-A520-F7A188526932}"/>
    <dgm:cxn modelId="{E5BDFCFF-8DBB-D447-B85B-8B3BB5700980}" srcId="{EBE52A1D-C2AF-0645-9D6C-E646D4A52C9A}" destId="{8AF32A78-0AF1-7247-A80B-A7AB6CC3AC9D}" srcOrd="0" destOrd="0" parTransId="{620BC387-B82D-7C4D-A9BC-6CD9BE17D374}" sibTransId="{6297D413-7C26-D641-9B05-00A5833E47D9}"/>
    <dgm:cxn modelId="{265B56A4-D877-C54F-8FAD-92786C815AD2}" srcId="{8AF32A78-0AF1-7247-A80B-A7AB6CC3AC9D}" destId="{64C4DE24-46DB-F942-AD91-0F9229833041}" srcOrd="0" destOrd="0" parTransId="{55117510-D482-1C41-A881-D38759B058B5}" sibTransId="{4895955B-8E35-8A4D-A9B8-E0C7D59CE96B}"/>
    <dgm:cxn modelId="{70FD40A6-A248-46F1-8D6C-CF24C867B64A}" type="presOf" srcId="{1976A7BF-527E-46B7-8572-C4A9A2F3B0E8}" destId="{0EA2132B-632B-FF42-86F2-DE9BBD1066EF}" srcOrd="0" destOrd="1" presId="urn:microsoft.com/office/officeart/2005/8/layout/hList1"/>
    <dgm:cxn modelId="{CE84F859-952E-48BA-8820-B9494715AB2A}" type="presOf" srcId="{8AF32A78-0AF1-7247-A80B-A7AB6CC3AC9D}" destId="{917C0F66-68C2-E74C-9C7A-BDDEEFA1B3D1}" srcOrd="0" destOrd="0" presId="urn:microsoft.com/office/officeart/2005/8/layout/hList1"/>
    <dgm:cxn modelId="{CA1ABE0C-06DC-4649-A25C-AF5518116335}" type="presOf" srcId="{C7CB80B4-CF07-4557-8ABF-14A119FEE842}" destId="{E2D969BD-C70D-ED4B-A57F-EF0F3CD8A0BC}" srcOrd="0" destOrd="2" presId="urn:microsoft.com/office/officeart/2005/8/layout/hList1"/>
    <dgm:cxn modelId="{1EF11047-D93A-C547-9482-B4DB987FB1D8}" srcId="{EBE52A1D-C2AF-0645-9D6C-E646D4A52C9A}" destId="{7410A0F2-B85F-0F4D-9BA1-5FEEF78966A5}" srcOrd="2" destOrd="0" parTransId="{2652C5EB-4ADE-E445-8BDE-EEF6E9A496E2}" sibTransId="{4A8A8E9E-CA00-904D-AC9D-3E9D202A116D}"/>
    <dgm:cxn modelId="{667E41AA-14BB-FE45-8CD3-DBE5CE4AD0E3}" srcId="{7D686C18-38F6-FB43-BCF3-0CF7750DDA97}" destId="{85730854-BE76-754C-B92D-8A48EEF8B97A}" srcOrd="0" destOrd="0" parTransId="{B03164DE-E215-304E-BAD1-A187CDF76D53}" sibTransId="{335861C5-0862-EE43-880E-B1D0733AC1B0}"/>
    <dgm:cxn modelId="{6D7B7BC3-C687-4F8F-85B5-8AF74F209A6B}" type="presOf" srcId="{B66B74CC-F8B5-451A-AC60-D9205AE8AB8D}" destId="{0EA2132B-632B-FF42-86F2-DE9BBD1066EF}" srcOrd="0" destOrd="0" presId="urn:microsoft.com/office/officeart/2005/8/layout/hList1"/>
    <dgm:cxn modelId="{E712ADA1-74D6-44D0-AF65-339EFEAE7917}" type="presOf" srcId="{C8C24214-B6D8-F641-B623-496280671E48}" destId="{0EA2132B-632B-FF42-86F2-DE9BBD1066EF}" srcOrd="0" destOrd="2" presId="urn:microsoft.com/office/officeart/2005/8/layout/hList1"/>
    <dgm:cxn modelId="{C9B6D33C-DB1E-437C-9E9A-8D88140F6198}" type="presOf" srcId="{510C5EDC-D4B4-A943-B0CE-4BEA40DF9D27}" destId="{92DCAE1A-6E18-5A45-AFE0-4417F0382B84}" srcOrd="0" destOrd="0" presId="urn:microsoft.com/office/officeart/2005/8/layout/hList1"/>
    <dgm:cxn modelId="{E3108E64-ACC7-4794-9018-F87C98A69EFD}" srcId="{7410A0F2-B85F-0F4D-9BA1-5FEEF78966A5}" destId="{1046DB44-24AA-479E-ACA3-35A2BCF48C77}" srcOrd="1" destOrd="0" parTransId="{6B422323-4FFA-4A3F-BFF8-4DA631EE5B15}" sibTransId="{99FD1A5C-40B6-4710-919B-550674447384}"/>
    <dgm:cxn modelId="{555C29AB-F2BA-4CB6-BC0E-3D1CC4A56467}" type="presOf" srcId="{8BDEF34A-CB08-9A4A-91DA-5EFE59AC5CC1}" destId="{FEC93A00-91E1-7643-BB94-E5B64A5D2385}" srcOrd="0" destOrd="0" presId="urn:microsoft.com/office/officeart/2005/8/layout/hList1"/>
    <dgm:cxn modelId="{3FC0A04F-D6E2-4304-9554-48FE4799455C}" type="presOf" srcId="{E0AFBF94-D75F-428E-B90D-C2C1AB7ACA47}" destId="{E2D969BD-C70D-ED4B-A57F-EF0F3CD8A0BC}" srcOrd="0" destOrd="1" presId="urn:microsoft.com/office/officeart/2005/8/layout/hList1"/>
    <dgm:cxn modelId="{EADB7AA4-2C03-4835-A5D9-0C718094E58F}" type="presOf" srcId="{85730854-BE76-754C-B92D-8A48EEF8B97A}" destId="{9CC1E887-2CB8-3C4D-812E-04A86FB7E6FF}" srcOrd="0" destOrd="0" presId="urn:microsoft.com/office/officeart/2005/8/layout/hList1"/>
    <dgm:cxn modelId="{06AD26AB-2670-44CC-99F6-79FA4B58CCB6}" type="presOf" srcId="{EBE52A1D-C2AF-0645-9D6C-E646D4A52C9A}" destId="{82047CFD-CF8B-7143-858D-4144797D41DA}" srcOrd="0" destOrd="0" presId="urn:microsoft.com/office/officeart/2005/8/layout/hList1"/>
    <dgm:cxn modelId="{4C60C753-EBB9-44DE-A016-F39A45415CA6}" srcId="{8AF32A78-0AF1-7247-A80B-A7AB6CC3AC9D}" destId="{C7CB80B4-CF07-4557-8ABF-14A119FEE842}" srcOrd="2" destOrd="0" parTransId="{8D467AFA-F39D-441E-8245-775856AEE613}" sibTransId="{40C217DA-3878-4984-8540-95D09CFC190F}"/>
    <dgm:cxn modelId="{B7EEA256-73AA-444E-B9BE-E9DAABA086AD}" srcId="{8AF32A78-0AF1-7247-A80B-A7AB6CC3AC9D}" destId="{E0AFBF94-D75F-428E-B90D-C2C1AB7ACA47}" srcOrd="1" destOrd="0" parTransId="{F1D57F84-FC99-4F1D-BDE9-D1EC8ACA2E16}" sibTransId="{52835AD6-1D21-46D6-A9C9-EC0932E67389}"/>
    <dgm:cxn modelId="{EDA766F8-F578-BA48-9570-A97A9C3FC7C7}" srcId="{EBE52A1D-C2AF-0645-9D6C-E646D4A52C9A}" destId="{7D686C18-38F6-FB43-BCF3-0CF7750DDA97}" srcOrd="3" destOrd="0" parTransId="{375DB7F3-16A3-AB4B-9520-981F1C08320A}" sibTransId="{DD8FA71F-584F-244B-9A89-1CA4EFE8BBB7}"/>
    <dgm:cxn modelId="{0DA8B8C7-27CD-A74B-B0D8-A147389376B4}" srcId="{7410A0F2-B85F-0F4D-9BA1-5FEEF78966A5}" destId="{510C5EDC-D4B4-A943-B0CE-4BEA40DF9D27}" srcOrd="0" destOrd="0" parTransId="{DC97162F-6681-BB4B-9C8A-7271C5784BFC}" sibTransId="{0379E48D-364F-5A4A-B1BB-5AA6C355F2EA}"/>
    <dgm:cxn modelId="{357A9C92-8B67-41A6-B26A-18F3CF88D46C}" type="presOf" srcId="{7410A0F2-B85F-0F4D-9BA1-5FEEF78966A5}" destId="{6D987C10-58DA-2148-8D46-2B6366B4B224}" srcOrd="0" destOrd="0" presId="urn:microsoft.com/office/officeart/2005/8/layout/hList1"/>
    <dgm:cxn modelId="{E12AA12A-C3D1-460C-94F0-0E47E6319CCA}" type="presParOf" srcId="{82047CFD-CF8B-7143-858D-4144797D41DA}" destId="{DADF5F1E-8B8C-9E42-AC75-A6A77A315B91}" srcOrd="0" destOrd="0" presId="urn:microsoft.com/office/officeart/2005/8/layout/hList1"/>
    <dgm:cxn modelId="{0559B48B-DC09-4B32-8179-BFEEFB56A153}" type="presParOf" srcId="{DADF5F1E-8B8C-9E42-AC75-A6A77A315B91}" destId="{917C0F66-68C2-E74C-9C7A-BDDEEFA1B3D1}" srcOrd="0" destOrd="0" presId="urn:microsoft.com/office/officeart/2005/8/layout/hList1"/>
    <dgm:cxn modelId="{3E719D9A-1568-4B57-9D3A-0301D0939CB0}" type="presParOf" srcId="{DADF5F1E-8B8C-9E42-AC75-A6A77A315B91}" destId="{E2D969BD-C70D-ED4B-A57F-EF0F3CD8A0BC}" srcOrd="1" destOrd="0" presId="urn:microsoft.com/office/officeart/2005/8/layout/hList1"/>
    <dgm:cxn modelId="{8F19E13C-05C6-400E-B20E-ACF3EC712CD3}" type="presParOf" srcId="{82047CFD-CF8B-7143-858D-4144797D41DA}" destId="{FA76024F-FD45-9C45-8856-B062A5B7DCDB}" srcOrd="1" destOrd="0" presId="urn:microsoft.com/office/officeart/2005/8/layout/hList1"/>
    <dgm:cxn modelId="{3C8FACE9-D73E-4034-BF52-BF069BC44DD0}" type="presParOf" srcId="{82047CFD-CF8B-7143-858D-4144797D41DA}" destId="{12A41C22-46CA-244C-B3D0-A8151D49C3D5}" srcOrd="2" destOrd="0" presId="urn:microsoft.com/office/officeart/2005/8/layout/hList1"/>
    <dgm:cxn modelId="{B624F326-47EB-41AE-AA05-276C77D4BD0E}" type="presParOf" srcId="{12A41C22-46CA-244C-B3D0-A8151D49C3D5}" destId="{FEC93A00-91E1-7643-BB94-E5B64A5D2385}" srcOrd="0" destOrd="0" presId="urn:microsoft.com/office/officeart/2005/8/layout/hList1"/>
    <dgm:cxn modelId="{BC2E6A62-9B0B-4BBB-9C7A-B0251545A000}" type="presParOf" srcId="{12A41C22-46CA-244C-B3D0-A8151D49C3D5}" destId="{0EA2132B-632B-FF42-86F2-DE9BBD1066EF}" srcOrd="1" destOrd="0" presId="urn:microsoft.com/office/officeart/2005/8/layout/hList1"/>
    <dgm:cxn modelId="{C537050B-881F-4590-8298-B33A70578BA4}" type="presParOf" srcId="{82047CFD-CF8B-7143-858D-4144797D41DA}" destId="{63E45105-C9EE-3E40-9604-51F7121D2768}" srcOrd="3" destOrd="0" presId="urn:microsoft.com/office/officeart/2005/8/layout/hList1"/>
    <dgm:cxn modelId="{17224387-EF49-475C-A76A-E3A6A191ECA3}" type="presParOf" srcId="{82047CFD-CF8B-7143-858D-4144797D41DA}" destId="{80E30AA4-3CB8-8C4A-88F9-170657665F65}" srcOrd="4" destOrd="0" presId="urn:microsoft.com/office/officeart/2005/8/layout/hList1"/>
    <dgm:cxn modelId="{D600FDD7-937F-4E81-A7D7-09F02B2EAF66}" type="presParOf" srcId="{80E30AA4-3CB8-8C4A-88F9-170657665F65}" destId="{6D987C10-58DA-2148-8D46-2B6366B4B224}" srcOrd="0" destOrd="0" presId="urn:microsoft.com/office/officeart/2005/8/layout/hList1"/>
    <dgm:cxn modelId="{C0FA0B08-C29F-48EE-A35C-9275E792C741}" type="presParOf" srcId="{80E30AA4-3CB8-8C4A-88F9-170657665F65}" destId="{92DCAE1A-6E18-5A45-AFE0-4417F0382B84}" srcOrd="1" destOrd="0" presId="urn:microsoft.com/office/officeart/2005/8/layout/hList1"/>
    <dgm:cxn modelId="{41C25BCE-8837-4B50-8B29-A9568F61D03C}" type="presParOf" srcId="{82047CFD-CF8B-7143-858D-4144797D41DA}" destId="{7F981276-4218-A240-9B0A-E112A690B30E}" srcOrd="5" destOrd="0" presId="urn:microsoft.com/office/officeart/2005/8/layout/hList1"/>
    <dgm:cxn modelId="{FEAA4B2F-284C-478B-9691-1E7B087367B2}" type="presParOf" srcId="{82047CFD-CF8B-7143-858D-4144797D41DA}" destId="{1A63D794-F243-F549-872D-A11214986295}" srcOrd="6" destOrd="0" presId="urn:microsoft.com/office/officeart/2005/8/layout/hList1"/>
    <dgm:cxn modelId="{9689612B-BFA5-40CF-AD51-A8A96D4A2592}" type="presParOf" srcId="{1A63D794-F243-F549-872D-A11214986295}" destId="{3D826F80-8729-214F-A0A9-63BDF65231B4}" srcOrd="0" destOrd="0" presId="urn:microsoft.com/office/officeart/2005/8/layout/hList1"/>
    <dgm:cxn modelId="{CD1CB51C-7F72-448E-88AB-8F86B3374806}" type="presParOf" srcId="{1A63D794-F243-F549-872D-A11214986295}" destId="{9CC1E887-2CB8-3C4D-812E-04A86FB7E6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a:ln w="76200">
          <a:solidFill>
            <a:schemeClr val="accent2"/>
          </a:solidFill>
        </a:ln>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33903875-1D09-4773-B541-D9721E53EBE0}" type="presOf" srcId="{27585D9D-4195-4C82-8D6B-56D33B3D16A4}" destId="{0907965E-08B8-4EC3-B6C7-A0DEE27EA391}" srcOrd="0" destOrd="0" presId="urn:microsoft.com/office/officeart/2005/8/layout/bProcess3"/>
    <dgm:cxn modelId="{8DFAA098-B696-4C7D-8A18-785039A9D125}" type="presOf" srcId="{A8821CE6-D39A-4AAD-ACE6-B64AE313F71A}" destId="{85BB1E9A-F97B-4972-85FA-BD4C71B287A8}" srcOrd="1" destOrd="0" presId="urn:microsoft.com/office/officeart/2005/8/layout/bProcess3"/>
    <dgm:cxn modelId="{5BF8D4A7-F789-4E37-96F6-39C29A4EAD08}" type="presOf" srcId="{5B5DBEEB-0500-4928-8184-671E84BFC1F4}" destId="{BDE36CF5-01A0-43A7-A99E-930F7BE6C652}" srcOrd="0" destOrd="0" presId="urn:microsoft.com/office/officeart/2005/8/layout/bProcess3"/>
    <dgm:cxn modelId="{2D12E0B9-72DA-433E-90EF-F7E395D472D4}" type="presOf" srcId="{1E3C62C2-CD9F-4C67-9EA5-4D973241FBA2}" destId="{2B7A00C4-B92F-4A3A-8AB2-5EAC57C42BDB}"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FC473179-11E7-44D7-AEA8-3BFFA21B5B09}" type="presOf" srcId="{6AE2C634-C1CD-4255-9B6E-9775764E4534}" destId="{F51A466E-1918-4340-90D3-29BC19DEF728}" srcOrd="0" destOrd="0" presId="urn:microsoft.com/office/officeart/2005/8/layout/bProcess3"/>
    <dgm:cxn modelId="{3C9565B8-5310-4953-8BEB-4654C4524E2B}" type="presOf" srcId="{5B5DBEEB-0500-4928-8184-671E84BFC1F4}" destId="{BF8189B9-2246-4C02-9A4E-C9F81A077674}" srcOrd="1" destOrd="0" presId="urn:microsoft.com/office/officeart/2005/8/layout/bProcess3"/>
    <dgm:cxn modelId="{6DC68B47-A505-47B4-890D-A6E700543B13}" type="presOf" srcId="{FE97F464-E460-4049-A6DC-9472116955E4}" destId="{EC1858DD-EE0C-4BBA-96ED-EA49FDD95E8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737D3F5C-D5BA-430B-8E78-F2D526983122}" type="presOf" srcId="{5C019469-93DB-4293-BF62-EB7A4F5A3530}" destId="{0654E1FA-BE6B-4E5C-8BBF-72F142814CBE}"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EB1B09DC-31BB-45EC-B414-27B1B552BD6F}" type="presOf" srcId="{668E51A9-5D4C-4E49-B748-5B7F61710FF4}" destId="{B0939418-6120-4A72-A1B1-48FB8F8E75D2}"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22C2BF48-A6B5-40BA-AD30-23F99B68C6E7}" type="presOf" srcId="{021A1DFF-DCDD-45B5-9448-0685E10B5C3B}" destId="{97DA5FE5-D52C-46B8-800E-68538633792B}" srcOrd="0" destOrd="0" presId="urn:microsoft.com/office/officeart/2005/8/layout/bProcess3"/>
    <dgm:cxn modelId="{C79041B3-35BE-4489-A95B-ADFF8012AA6A}" type="presOf" srcId="{A8821CE6-D39A-4AAD-ACE6-B64AE313F71A}" destId="{C25D4326-D4BF-455B-A2BB-B2AF64D4C495}" srcOrd="0" destOrd="0" presId="urn:microsoft.com/office/officeart/2005/8/layout/bProcess3"/>
    <dgm:cxn modelId="{FCDAACDF-7C52-4C76-B112-B334A8983646}" type="presOf" srcId="{C56C4E94-E37F-4873-87B4-7147F3E8CA66}" destId="{C75F71E0-3FB7-4DA9-B84A-8F90A94D5BDC}" srcOrd="0" destOrd="0" presId="urn:microsoft.com/office/officeart/2005/8/layout/bProcess3"/>
    <dgm:cxn modelId="{8D426817-E81D-44BE-862A-0D9C4D110EB7}" type="presOf" srcId="{5DBF63AF-4598-4D06-87FC-219E26A5526A}" destId="{C165E124-7468-4951-886F-96E50F92920D}"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61D08AD0-1A4F-43B0-8A1E-6076A64B3078}" type="presOf" srcId="{5DBF63AF-4598-4D06-87FC-219E26A5526A}" destId="{81938ED4-87A3-4933-BE18-AD2095C98376}" srcOrd="0" destOrd="0" presId="urn:microsoft.com/office/officeart/2005/8/layout/bProcess3"/>
    <dgm:cxn modelId="{0697345F-8277-4279-B34A-3EECF6EA96C4}" type="presOf" srcId="{FE97F464-E460-4049-A6DC-9472116955E4}" destId="{60F61DC0-4C7E-4294-87BA-AE652EFDD874}" srcOrd="1" destOrd="0" presId="urn:microsoft.com/office/officeart/2005/8/layout/bProcess3"/>
    <dgm:cxn modelId="{2723C527-5C46-40E4-A0E0-2FD372B6741D}" type="presOf" srcId="{6727F3C0-3F78-4719-A7DE-755327BEF65A}" destId="{5482CBCA-92EB-4A12-A8EC-83F43D6F04A9}"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D4008542-B1D3-4679-9525-A349BCD56F6E}" type="presOf" srcId="{5C019469-93DB-4293-BF62-EB7A4F5A3530}" destId="{5C2896DE-C1A3-457B-89B0-FFBB2B710D3C}" srcOrd="1" destOrd="0" presId="urn:microsoft.com/office/officeart/2005/8/layout/bProcess3"/>
    <dgm:cxn modelId="{BE78C08F-F954-47ED-80ED-38DDA39752A4}" type="presParOf" srcId="{2B7A00C4-B92F-4A3A-8AB2-5EAC57C42BDB}" destId="{97DA5FE5-D52C-46B8-800E-68538633792B}" srcOrd="0" destOrd="0" presId="urn:microsoft.com/office/officeart/2005/8/layout/bProcess3"/>
    <dgm:cxn modelId="{3F2CAE0C-3210-4ECB-BE0E-DCD0F8B2F803}" type="presParOf" srcId="{2B7A00C4-B92F-4A3A-8AB2-5EAC57C42BDB}" destId="{81938ED4-87A3-4933-BE18-AD2095C98376}" srcOrd="1" destOrd="0" presId="urn:microsoft.com/office/officeart/2005/8/layout/bProcess3"/>
    <dgm:cxn modelId="{6B19B3F8-0C0B-4EA3-A1BC-D8967A2177D2}" type="presParOf" srcId="{81938ED4-87A3-4933-BE18-AD2095C98376}" destId="{C165E124-7468-4951-886F-96E50F92920D}" srcOrd="0" destOrd="0" presId="urn:microsoft.com/office/officeart/2005/8/layout/bProcess3"/>
    <dgm:cxn modelId="{71B7F326-8749-478B-A64F-CB3C4736A329}" type="presParOf" srcId="{2B7A00C4-B92F-4A3A-8AB2-5EAC57C42BDB}" destId="{F51A466E-1918-4340-90D3-29BC19DEF728}" srcOrd="2" destOrd="0" presId="urn:microsoft.com/office/officeart/2005/8/layout/bProcess3"/>
    <dgm:cxn modelId="{4B86EDF7-88A2-4F5F-BD17-E8D7162E0A4C}" type="presParOf" srcId="{2B7A00C4-B92F-4A3A-8AB2-5EAC57C42BDB}" destId="{C25D4326-D4BF-455B-A2BB-B2AF64D4C495}" srcOrd="3" destOrd="0" presId="urn:microsoft.com/office/officeart/2005/8/layout/bProcess3"/>
    <dgm:cxn modelId="{B8B21B3B-A24E-4DE3-BEBE-514354F4EFA9}" type="presParOf" srcId="{C25D4326-D4BF-455B-A2BB-B2AF64D4C495}" destId="{85BB1E9A-F97B-4972-85FA-BD4C71B287A8}" srcOrd="0" destOrd="0" presId="urn:microsoft.com/office/officeart/2005/8/layout/bProcess3"/>
    <dgm:cxn modelId="{EF782CED-0FCA-4589-A751-FA06573216CA}" type="presParOf" srcId="{2B7A00C4-B92F-4A3A-8AB2-5EAC57C42BDB}" destId="{C75F71E0-3FB7-4DA9-B84A-8F90A94D5BDC}" srcOrd="4" destOrd="0" presId="urn:microsoft.com/office/officeart/2005/8/layout/bProcess3"/>
    <dgm:cxn modelId="{FF1CE673-4371-4BE5-95AB-F29EE5EDDFC1}" type="presParOf" srcId="{2B7A00C4-B92F-4A3A-8AB2-5EAC57C42BDB}" destId="{EC1858DD-EE0C-4BBA-96ED-EA49FDD95E8B}" srcOrd="5" destOrd="0" presId="urn:microsoft.com/office/officeart/2005/8/layout/bProcess3"/>
    <dgm:cxn modelId="{7366AD0D-7435-4F74-B1B6-6336252FDB73}" type="presParOf" srcId="{EC1858DD-EE0C-4BBA-96ED-EA49FDD95E8B}" destId="{60F61DC0-4C7E-4294-87BA-AE652EFDD874}" srcOrd="0" destOrd="0" presId="urn:microsoft.com/office/officeart/2005/8/layout/bProcess3"/>
    <dgm:cxn modelId="{6D860EAE-57AB-4456-883B-F67E6EF4702F}" type="presParOf" srcId="{2B7A00C4-B92F-4A3A-8AB2-5EAC57C42BDB}" destId="{5482CBCA-92EB-4A12-A8EC-83F43D6F04A9}" srcOrd="6" destOrd="0" presId="urn:microsoft.com/office/officeart/2005/8/layout/bProcess3"/>
    <dgm:cxn modelId="{BC14BAF9-93F2-415C-B279-E181C7E4C37D}" type="presParOf" srcId="{2B7A00C4-B92F-4A3A-8AB2-5EAC57C42BDB}" destId="{BDE36CF5-01A0-43A7-A99E-930F7BE6C652}" srcOrd="7" destOrd="0" presId="urn:microsoft.com/office/officeart/2005/8/layout/bProcess3"/>
    <dgm:cxn modelId="{06A2ECA6-D8BB-44FF-8A1B-7AE2D8F0D852}" type="presParOf" srcId="{BDE36CF5-01A0-43A7-A99E-930F7BE6C652}" destId="{BF8189B9-2246-4C02-9A4E-C9F81A077674}" srcOrd="0" destOrd="0" presId="urn:microsoft.com/office/officeart/2005/8/layout/bProcess3"/>
    <dgm:cxn modelId="{8DBD1940-5D52-4174-8EC3-93AE349DBF1E}" type="presParOf" srcId="{2B7A00C4-B92F-4A3A-8AB2-5EAC57C42BDB}" destId="{B0939418-6120-4A72-A1B1-48FB8F8E75D2}" srcOrd="8" destOrd="0" presId="urn:microsoft.com/office/officeart/2005/8/layout/bProcess3"/>
    <dgm:cxn modelId="{9A3C18C0-5349-4F8D-9077-19FCCA32D916}" type="presParOf" srcId="{2B7A00C4-B92F-4A3A-8AB2-5EAC57C42BDB}" destId="{0654E1FA-BE6B-4E5C-8BBF-72F142814CBE}" srcOrd="9" destOrd="0" presId="urn:microsoft.com/office/officeart/2005/8/layout/bProcess3"/>
    <dgm:cxn modelId="{B226DA5B-4F8C-4C78-B54A-151AD4F8FE28}" type="presParOf" srcId="{0654E1FA-BE6B-4E5C-8BBF-72F142814CBE}" destId="{5C2896DE-C1A3-457B-89B0-FFBB2B710D3C}" srcOrd="0" destOrd="0" presId="urn:microsoft.com/office/officeart/2005/8/layout/bProcess3"/>
    <dgm:cxn modelId="{52AA80AE-8BAF-43A2-AC40-7D86D37EAB0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BE52A1D-C2AF-0645-9D6C-E646D4A52C9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AF32A78-0AF1-7247-A80B-A7AB6CC3AC9D}">
      <dgm:prSet phldrT="[Text]" custT="1"/>
      <dgm:spPr/>
      <dgm:t>
        <a:bodyPr/>
        <a:lstStyle/>
        <a:p>
          <a:r>
            <a:rPr lang="en-GB" sz="1600" dirty="0" smtClean="0"/>
            <a:t>Economic growth</a:t>
          </a:r>
          <a:endParaRPr lang="en-GB" sz="1600" dirty="0"/>
        </a:p>
      </dgm:t>
    </dgm:pt>
    <dgm:pt modelId="{620BC387-B82D-7C4D-A9BC-6CD9BE17D374}" type="parTrans" cxnId="{E5BDFCFF-8DBB-D447-B85B-8B3BB5700980}">
      <dgm:prSet/>
      <dgm:spPr/>
      <dgm:t>
        <a:bodyPr/>
        <a:lstStyle/>
        <a:p>
          <a:endParaRPr lang="en-GB" sz="1600"/>
        </a:p>
      </dgm:t>
    </dgm:pt>
    <dgm:pt modelId="{6297D413-7C26-D641-9B05-00A5833E47D9}" type="sibTrans" cxnId="{E5BDFCFF-8DBB-D447-B85B-8B3BB5700980}">
      <dgm:prSet/>
      <dgm:spPr/>
      <dgm:t>
        <a:bodyPr/>
        <a:lstStyle/>
        <a:p>
          <a:endParaRPr lang="en-GB" sz="1600"/>
        </a:p>
      </dgm:t>
    </dgm:pt>
    <dgm:pt modelId="{64C4DE24-46DB-F942-AD91-0F9229833041}">
      <dgm:prSet phldrT="[Text]" custT="1"/>
      <dgm:spPr/>
      <dgm:t>
        <a:bodyPr/>
        <a:lstStyle/>
        <a:p>
          <a:pPr rtl="0"/>
          <a:r>
            <a:rPr lang="en-US" sz="1600" b="1" dirty="0" smtClean="0"/>
            <a:t>CIH projections: </a:t>
          </a:r>
          <a:r>
            <a:rPr lang="en-US" sz="1600" b="0" dirty="0" smtClean="0"/>
            <a:t>annual </a:t>
          </a:r>
          <a:r>
            <a:rPr lang="en-US" sz="1600" dirty="0" smtClean="0"/>
            <a:t>GDP growth of 4.5% for  LICs, 4.3% for LMICs, 2011-2035</a:t>
          </a:r>
          <a:endParaRPr lang="en-GB" sz="1600" dirty="0"/>
        </a:p>
      </dgm:t>
    </dgm:pt>
    <dgm:pt modelId="{55117510-D482-1C41-A881-D38759B058B5}" type="parTrans" cxnId="{265B56A4-D877-C54F-8FAD-92786C815AD2}">
      <dgm:prSet/>
      <dgm:spPr/>
      <dgm:t>
        <a:bodyPr/>
        <a:lstStyle/>
        <a:p>
          <a:endParaRPr lang="en-GB" sz="1600"/>
        </a:p>
      </dgm:t>
    </dgm:pt>
    <dgm:pt modelId="{4895955B-8E35-8A4D-A9B8-E0C7D59CE96B}" type="sibTrans" cxnId="{265B56A4-D877-C54F-8FAD-92786C815AD2}">
      <dgm:prSet/>
      <dgm:spPr/>
      <dgm:t>
        <a:bodyPr/>
        <a:lstStyle/>
        <a:p>
          <a:endParaRPr lang="en-GB" sz="1600"/>
        </a:p>
      </dgm:t>
    </dgm:pt>
    <dgm:pt modelId="{8BDEF34A-CB08-9A4A-91DA-5EFE59AC5CC1}">
      <dgm:prSet phldrT="[Text]" custT="1"/>
      <dgm:spPr>
        <a:ln w="76200">
          <a:noFill/>
        </a:ln>
      </dgm:spPr>
      <dgm:t>
        <a:bodyPr/>
        <a:lstStyle/>
        <a:p>
          <a:r>
            <a:rPr lang="en-GB" sz="1600" dirty="0" smtClean="0"/>
            <a:t>Mobilization of domestic resources</a:t>
          </a:r>
          <a:endParaRPr lang="en-GB" sz="1600" dirty="0"/>
        </a:p>
      </dgm:t>
    </dgm:pt>
    <dgm:pt modelId="{2F8AC94E-B963-5A4F-88A1-31FCFA84B41E}" type="parTrans" cxnId="{22A81602-90F7-7742-9F83-4E2C2AA5FCEA}">
      <dgm:prSet/>
      <dgm:spPr/>
      <dgm:t>
        <a:bodyPr/>
        <a:lstStyle/>
        <a:p>
          <a:endParaRPr lang="en-GB" sz="1600"/>
        </a:p>
      </dgm:t>
    </dgm:pt>
    <dgm:pt modelId="{5B66B282-B3AD-E54C-A520-F7A188526932}" type="sibTrans" cxnId="{22A81602-90F7-7742-9F83-4E2C2AA5FCEA}">
      <dgm:prSet/>
      <dgm:spPr/>
      <dgm:t>
        <a:bodyPr/>
        <a:lstStyle/>
        <a:p>
          <a:endParaRPr lang="en-GB" sz="1600"/>
        </a:p>
      </dgm:t>
    </dgm:pt>
    <dgm:pt modelId="{C8C24214-B6D8-F641-B623-496280671E48}">
      <dgm:prSet phldrT="[Text]" custT="1"/>
      <dgm:spPr/>
      <dgm:t>
        <a:bodyPr/>
        <a:lstStyle/>
        <a:p>
          <a:pPr rtl="0"/>
          <a:r>
            <a:rPr lang="en-US" sz="1600" dirty="0" smtClean="0"/>
            <a:t>Taxes of special interest to health:  tobacco, alcohol, sugar</a:t>
          </a:r>
          <a:endParaRPr lang="en-GB" sz="1600" dirty="0"/>
        </a:p>
      </dgm:t>
    </dgm:pt>
    <dgm:pt modelId="{B05D91F0-B13C-B94F-BEB3-12034AC215D8}" type="parTrans" cxnId="{D18EFBA8-2D6F-EC4F-A9ED-3015ED0A5031}">
      <dgm:prSet/>
      <dgm:spPr/>
      <dgm:t>
        <a:bodyPr/>
        <a:lstStyle/>
        <a:p>
          <a:endParaRPr lang="en-GB" sz="1600"/>
        </a:p>
      </dgm:t>
    </dgm:pt>
    <dgm:pt modelId="{2EB487BF-7901-E644-8B72-F6826261CA84}" type="sibTrans" cxnId="{D18EFBA8-2D6F-EC4F-A9ED-3015ED0A5031}">
      <dgm:prSet/>
      <dgm:spPr/>
      <dgm:t>
        <a:bodyPr/>
        <a:lstStyle/>
        <a:p>
          <a:endParaRPr lang="en-GB" sz="1600"/>
        </a:p>
      </dgm:t>
    </dgm:pt>
    <dgm:pt modelId="{7410A0F2-B85F-0F4D-9BA1-5FEEF78966A5}">
      <dgm:prSet phldrT="[Text]" custT="1"/>
      <dgm:spPr>
        <a:ln w="57150">
          <a:solidFill>
            <a:schemeClr val="accent2">
              <a:lumMod val="75000"/>
            </a:schemeClr>
          </a:solidFill>
        </a:ln>
      </dgm:spPr>
      <dgm:t>
        <a:bodyPr/>
        <a:lstStyle/>
        <a:p>
          <a:r>
            <a:rPr lang="en-GB" sz="1600" dirty="0" smtClean="0"/>
            <a:t>Inter-sectoral reallocations and efficiency gains</a:t>
          </a:r>
          <a:endParaRPr lang="en-GB" sz="1600" dirty="0"/>
        </a:p>
      </dgm:t>
    </dgm:pt>
    <dgm:pt modelId="{2652C5EB-4ADE-E445-8BDE-EEF6E9A496E2}" type="parTrans" cxnId="{1EF11047-D93A-C547-9482-B4DB987FB1D8}">
      <dgm:prSet/>
      <dgm:spPr/>
      <dgm:t>
        <a:bodyPr/>
        <a:lstStyle/>
        <a:p>
          <a:endParaRPr lang="en-GB" sz="1600"/>
        </a:p>
      </dgm:t>
    </dgm:pt>
    <dgm:pt modelId="{4A8A8E9E-CA00-904D-AC9D-3E9D202A116D}" type="sibTrans" cxnId="{1EF11047-D93A-C547-9482-B4DB987FB1D8}">
      <dgm:prSet/>
      <dgm:spPr/>
      <dgm:t>
        <a:bodyPr/>
        <a:lstStyle/>
        <a:p>
          <a:endParaRPr lang="en-GB" sz="1600"/>
        </a:p>
      </dgm:t>
    </dgm:pt>
    <dgm:pt modelId="{7D686C18-38F6-FB43-BCF3-0CF7750DDA97}">
      <dgm:prSet phldrT="[Text]" custT="1"/>
      <dgm:spPr/>
      <dgm:t>
        <a:bodyPr/>
        <a:lstStyle/>
        <a:p>
          <a:r>
            <a:rPr lang="en-GB" sz="1600" dirty="0" smtClean="0"/>
            <a:t>Development assistance for health</a:t>
          </a:r>
          <a:endParaRPr lang="en-GB" sz="1600" dirty="0"/>
        </a:p>
      </dgm:t>
    </dgm:pt>
    <dgm:pt modelId="{375DB7F3-16A3-AB4B-9520-981F1C08320A}" type="parTrans" cxnId="{EDA766F8-F578-BA48-9570-A97A9C3FC7C7}">
      <dgm:prSet/>
      <dgm:spPr/>
      <dgm:t>
        <a:bodyPr/>
        <a:lstStyle/>
        <a:p>
          <a:endParaRPr lang="en-GB" sz="1600"/>
        </a:p>
      </dgm:t>
    </dgm:pt>
    <dgm:pt modelId="{DD8FA71F-584F-244B-9A89-1CA4EFE8BBB7}" type="sibTrans" cxnId="{EDA766F8-F578-BA48-9570-A97A9C3FC7C7}">
      <dgm:prSet/>
      <dgm:spPr/>
      <dgm:t>
        <a:bodyPr/>
        <a:lstStyle/>
        <a:p>
          <a:endParaRPr lang="en-GB" sz="1600"/>
        </a:p>
      </dgm:t>
    </dgm:pt>
    <dgm:pt modelId="{510C5EDC-D4B4-A943-B0CE-4BEA40DF9D27}">
      <dgm:prSet phldrT="[Text]" custT="1"/>
      <dgm:spPr/>
      <dgm:t>
        <a:bodyPr/>
        <a:lstStyle/>
        <a:p>
          <a:pPr rtl="0"/>
          <a:r>
            <a:rPr lang="en-US" sz="1600" dirty="0" smtClean="0"/>
            <a:t>Removal of fossil fuel subsidies; Fuel fossil subsidies account for 2% of government revenue and 0.7% of global GDP</a:t>
          </a:r>
          <a:endParaRPr lang="en-GB" sz="1600" dirty="0"/>
        </a:p>
      </dgm:t>
    </dgm:pt>
    <dgm:pt modelId="{DC97162F-6681-BB4B-9C8A-7271C5784BFC}" type="parTrans" cxnId="{0DA8B8C7-27CD-A74B-B0D8-A147389376B4}">
      <dgm:prSet/>
      <dgm:spPr/>
      <dgm:t>
        <a:bodyPr/>
        <a:lstStyle/>
        <a:p>
          <a:endParaRPr lang="en-GB" sz="1600"/>
        </a:p>
      </dgm:t>
    </dgm:pt>
    <dgm:pt modelId="{0379E48D-364F-5A4A-B1BB-5AA6C355F2EA}" type="sibTrans" cxnId="{0DA8B8C7-27CD-A74B-B0D8-A147389376B4}">
      <dgm:prSet/>
      <dgm:spPr/>
      <dgm:t>
        <a:bodyPr/>
        <a:lstStyle/>
        <a:p>
          <a:endParaRPr lang="en-GB" sz="1600"/>
        </a:p>
      </dgm:t>
    </dgm:pt>
    <dgm:pt modelId="{85730854-BE76-754C-B92D-8A48EEF8B97A}">
      <dgm:prSet phldrT="[Text]" custT="1"/>
      <dgm:spPr/>
      <dgm:t>
        <a:bodyPr/>
        <a:lstStyle/>
        <a:p>
          <a:r>
            <a:rPr lang="en-GB" sz="1600" dirty="0" smtClean="0"/>
            <a:t>Will still be crucial for achieving convergence, particularly in poorest countries</a:t>
          </a:r>
          <a:endParaRPr lang="en-GB" sz="1600" dirty="0"/>
        </a:p>
      </dgm:t>
    </dgm:pt>
    <dgm:pt modelId="{B03164DE-E215-304E-BAD1-A187CDF76D53}" type="parTrans" cxnId="{667E41AA-14BB-FE45-8CD3-DBE5CE4AD0E3}">
      <dgm:prSet/>
      <dgm:spPr/>
      <dgm:t>
        <a:bodyPr/>
        <a:lstStyle/>
        <a:p>
          <a:endParaRPr lang="en-GB" sz="1600"/>
        </a:p>
      </dgm:t>
    </dgm:pt>
    <dgm:pt modelId="{335861C5-0862-EE43-880E-B1D0733AC1B0}" type="sibTrans" cxnId="{667E41AA-14BB-FE45-8CD3-DBE5CE4AD0E3}">
      <dgm:prSet/>
      <dgm:spPr/>
      <dgm:t>
        <a:bodyPr/>
        <a:lstStyle/>
        <a:p>
          <a:endParaRPr lang="en-GB" sz="1600"/>
        </a:p>
      </dgm:t>
    </dgm:pt>
    <dgm:pt modelId="{E0AFBF94-D75F-428E-B90D-C2C1AB7ACA47}">
      <dgm:prSet phldrT="[Text]" custT="1"/>
      <dgm:spPr/>
      <dgm:t>
        <a:bodyPr/>
        <a:lstStyle/>
        <a:p>
          <a:pPr rtl="0"/>
          <a:r>
            <a:rPr lang="en-GB" sz="1600" dirty="0" smtClean="0"/>
            <a:t>USD 10 trillion would be added to GDP</a:t>
          </a:r>
          <a:endParaRPr lang="en-GB" sz="1600" dirty="0"/>
        </a:p>
      </dgm:t>
    </dgm:pt>
    <dgm:pt modelId="{F1D57F84-FC99-4F1D-BDE9-D1EC8ACA2E16}" type="parTrans" cxnId="{B7EEA256-73AA-444E-B9BE-E9DAABA086AD}">
      <dgm:prSet/>
      <dgm:spPr/>
      <dgm:t>
        <a:bodyPr/>
        <a:lstStyle/>
        <a:p>
          <a:endParaRPr lang="en-US"/>
        </a:p>
      </dgm:t>
    </dgm:pt>
    <dgm:pt modelId="{52835AD6-1D21-46D6-A9C9-EC0932E67389}" type="sibTrans" cxnId="{B7EEA256-73AA-444E-B9BE-E9DAABA086AD}">
      <dgm:prSet/>
      <dgm:spPr/>
      <dgm:t>
        <a:bodyPr/>
        <a:lstStyle/>
        <a:p>
          <a:endParaRPr lang="en-US"/>
        </a:p>
      </dgm:t>
    </dgm:pt>
    <dgm:pt modelId="{C7CB80B4-CF07-4557-8ABF-14A119FEE842}">
      <dgm:prSet phldrT="[Text]" custT="1"/>
      <dgm:spPr/>
      <dgm:t>
        <a:bodyPr/>
        <a:lstStyle/>
        <a:p>
          <a:pPr rtl="0"/>
          <a:r>
            <a:rPr lang="en-GB" sz="1600" dirty="0" smtClean="0"/>
            <a:t>About 1% of this growth would fund annual cost in 2035</a:t>
          </a:r>
          <a:endParaRPr lang="en-GB" sz="1600" dirty="0"/>
        </a:p>
      </dgm:t>
    </dgm:pt>
    <dgm:pt modelId="{8D467AFA-F39D-441E-8245-775856AEE613}" type="parTrans" cxnId="{4C60C753-EBB9-44DE-A016-F39A45415CA6}">
      <dgm:prSet/>
      <dgm:spPr/>
      <dgm:t>
        <a:bodyPr/>
        <a:lstStyle/>
        <a:p>
          <a:endParaRPr lang="en-US"/>
        </a:p>
      </dgm:t>
    </dgm:pt>
    <dgm:pt modelId="{40C217DA-3878-4984-8540-95D09CFC190F}" type="sibTrans" cxnId="{4C60C753-EBB9-44DE-A016-F39A45415CA6}">
      <dgm:prSet/>
      <dgm:spPr/>
      <dgm:t>
        <a:bodyPr/>
        <a:lstStyle/>
        <a:p>
          <a:endParaRPr lang="en-US"/>
        </a:p>
      </dgm:t>
    </dgm:pt>
    <dgm:pt modelId="{B66B74CC-F8B5-451A-AC60-D9205AE8AB8D}">
      <dgm:prSet phldrT="[Text]" custT="1"/>
      <dgm:spPr/>
      <dgm:t>
        <a:bodyPr/>
        <a:lstStyle/>
        <a:p>
          <a:pPr rtl="0"/>
          <a:r>
            <a:rPr lang="en-GB" sz="1600" dirty="0" smtClean="0"/>
            <a:t>Broaden tax base</a:t>
          </a:r>
          <a:endParaRPr lang="en-GB" sz="1600" dirty="0"/>
        </a:p>
      </dgm:t>
    </dgm:pt>
    <dgm:pt modelId="{A3CF96B0-3379-40B6-BA00-7514D9448439}" type="parTrans" cxnId="{84360FD5-91E2-4E47-A961-9C7F5D094771}">
      <dgm:prSet/>
      <dgm:spPr/>
      <dgm:t>
        <a:bodyPr/>
        <a:lstStyle/>
        <a:p>
          <a:endParaRPr lang="en-US"/>
        </a:p>
      </dgm:t>
    </dgm:pt>
    <dgm:pt modelId="{DE5FDD6F-B4CA-41EE-9112-8F344C02394E}" type="sibTrans" cxnId="{84360FD5-91E2-4E47-A961-9C7F5D094771}">
      <dgm:prSet/>
      <dgm:spPr/>
      <dgm:t>
        <a:bodyPr/>
        <a:lstStyle/>
        <a:p>
          <a:endParaRPr lang="en-US"/>
        </a:p>
      </dgm:t>
    </dgm:pt>
    <dgm:pt modelId="{1976A7BF-527E-46B7-8572-C4A9A2F3B0E8}">
      <dgm:prSet phldrT="[Text]" custT="1"/>
      <dgm:spPr/>
      <dgm:t>
        <a:bodyPr/>
        <a:lstStyle/>
        <a:p>
          <a:pPr rtl="0"/>
          <a:r>
            <a:rPr lang="en-GB" sz="1600" dirty="0" smtClean="0"/>
            <a:t>Improve tax administration and compliance </a:t>
          </a:r>
          <a:endParaRPr lang="en-GB" sz="1600" dirty="0"/>
        </a:p>
      </dgm:t>
    </dgm:pt>
    <dgm:pt modelId="{3E0B592E-2BA5-45BC-9029-FFEFB284D989}" type="parTrans" cxnId="{B53BC98C-9382-4CAB-A5CA-E94FD35743C0}">
      <dgm:prSet/>
      <dgm:spPr/>
      <dgm:t>
        <a:bodyPr/>
        <a:lstStyle/>
        <a:p>
          <a:endParaRPr lang="en-US"/>
        </a:p>
      </dgm:t>
    </dgm:pt>
    <dgm:pt modelId="{0DFCA259-C8BF-47E9-A47D-335CEB4567E8}" type="sibTrans" cxnId="{B53BC98C-9382-4CAB-A5CA-E94FD35743C0}">
      <dgm:prSet/>
      <dgm:spPr/>
      <dgm:t>
        <a:bodyPr/>
        <a:lstStyle/>
        <a:p>
          <a:endParaRPr lang="en-US"/>
        </a:p>
      </dgm:t>
    </dgm:pt>
    <dgm:pt modelId="{1046DB44-24AA-479E-ACA3-35A2BCF48C77}">
      <dgm:prSet phldrT="[Text]" custT="1"/>
      <dgm:spPr/>
      <dgm:t>
        <a:bodyPr/>
        <a:lstStyle/>
        <a:p>
          <a:pPr rtl="0"/>
          <a:r>
            <a:rPr lang="en-GB" sz="1600" dirty="0" smtClean="0"/>
            <a:t>Improvements in health sector efficiency</a:t>
          </a:r>
          <a:endParaRPr lang="en-GB" sz="1600" dirty="0"/>
        </a:p>
      </dgm:t>
    </dgm:pt>
    <dgm:pt modelId="{6B422323-4FFA-4A3F-BFF8-4DA631EE5B15}" type="parTrans" cxnId="{E3108E64-ACC7-4794-9018-F87C98A69EFD}">
      <dgm:prSet/>
      <dgm:spPr/>
      <dgm:t>
        <a:bodyPr/>
        <a:lstStyle/>
        <a:p>
          <a:endParaRPr lang="en-US"/>
        </a:p>
      </dgm:t>
    </dgm:pt>
    <dgm:pt modelId="{99FD1A5C-40B6-4710-919B-550674447384}" type="sibTrans" cxnId="{E3108E64-ACC7-4794-9018-F87C98A69EFD}">
      <dgm:prSet/>
      <dgm:spPr/>
      <dgm:t>
        <a:bodyPr/>
        <a:lstStyle/>
        <a:p>
          <a:endParaRPr lang="en-US"/>
        </a:p>
      </dgm:t>
    </dgm:pt>
    <dgm:pt modelId="{82047CFD-CF8B-7143-858D-4144797D41DA}" type="pres">
      <dgm:prSet presAssocID="{EBE52A1D-C2AF-0645-9D6C-E646D4A52C9A}" presName="Name0" presStyleCnt="0">
        <dgm:presLayoutVars>
          <dgm:dir/>
          <dgm:animLvl val="lvl"/>
          <dgm:resizeHandles val="exact"/>
        </dgm:presLayoutVars>
      </dgm:prSet>
      <dgm:spPr/>
      <dgm:t>
        <a:bodyPr/>
        <a:lstStyle/>
        <a:p>
          <a:endParaRPr lang="en-US"/>
        </a:p>
      </dgm:t>
    </dgm:pt>
    <dgm:pt modelId="{DADF5F1E-8B8C-9E42-AC75-A6A77A315B91}" type="pres">
      <dgm:prSet presAssocID="{8AF32A78-0AF1-7247-A80B-A7AB6CC3AC9D}" presName="composite" presStyleCnt="0"/>
      <dgm:spPr/>
    </dgm:pt>
    <dgm:pt modelId="{917C0F66-68C2-E74C-9C7A-BDDEEFA1B3D1}" type="pres">
      <dgm:prSet presAssocID="{8AF32A78-0AF1-7247-A80B-A7AB6CC3AC9D}" presName="parTx" presStyleLbl="alignNode1" presStyleIdx="0" presStyleCnt="4">
        <dgm:presLayoutVars>
          <dgm:chMax val="0"/>
          <dgm:chPref val="0"/>
          <dgm:bulletEnabled val="1"/>
        </dgm:presLayoutVars>
      </dgm:prSet>
      <dgm:spPr/>
      <dgm:t>
        <a:bodyPr/>
        <a:lstStyle/>
        <a:p>
          <a:endParaRPr lang="en-US"/>
        </a:p>
      </dgm:t>
    </dgm:pt>
    <dgm:pt modelId="{E2D969BD-C70D-ED4B-A57F-EF0F3CD8A0BC}" type="pres">
      <dgm:prSet presAssocID="{8AF32A78-0AF1-7247-A80B-A7AB6CC3AC9D}" presName="desTx" presStyleLbl="alignAccFollowNode1" presStyleIdx="0" presStyleCnt="4">
        <dgm:presLayoutVars>
          <dgm:bulletEnabled val="1"/>
        </dgm:presLayoutVars>
      </dgm:prSet>
      <dgm:spPr/>
      <dgm:t>
        <a:bodyPr/>
        <a:lstStyle/>
        <a:p>
          <a:endParaRPr lang="en-US"/>
        </a:p>
      </dgm:t>
    </dgm:pt>
    <dgm:pt modelId="{FA76024F-FD45-9C45-8856-B062A5B7DCDB}" type="pres">
      <dgm:prSet presAssocID="{6297D413-7C26-D641-9B05-00A5833E47D9}" presName="space" presStyleCnt="0"/>
      <dgm:spPr/>
    </dgm:pt>
    <dgm:pt modelId="{12A41C22-46CA-244C-B3D0-A8151D49C3D5}" type="pres">
      <dgm:prSet presAssocID="{8BDEF34A-CB08-9A4A-91DA-5EFE59AC5CC1}" presName="composite" presStyleCnt="0"/>
      <dgm:spPr/>
    </dgm:pt>
    <dgm:pt modelId="{FEC93A00-91E1-7643-BB94-E5B64A5D2385}" type="pres">
      <dgm:prSet presAssocID="{8BDEF34A-CB08-9A4A-91DA-5EFE59AC5CC1}" presName="parTx" presStyleLbl="alignNode1" presStyleIdx="1" presStyleCnt="4">
        <dgm:presLayoutVars>
          <dgm:chMax val="0"/>
          <dgm:chPref val="0"/>
          <dgm:bulletEnabled val="1"/>
        </dgm:presLayoutVars>
      </dgm:prSet>
      <dgm:spPr/>
      <dgm:t>
        <a:bodyPr/>
        <a:lstStyle/>
        <a:p>
          <a:endParaRPr lang="en-US"/>
        </a:p>
      </dgm:t>
    </dgm:pt>
    <dgm:pt modelId="{0EA2132B-632B-FF42-86F2-DE9BBD1066EF}" type="pres">
      <dgm:prSet presAssocID="{8BDEF34A-CB08-9A4A-91DA-5EFE59AC5CC1}" presName="desTx" presStyleLbl="alignAccFollowNode1" presStyleIdx="1" presStyleCnt="4" custLinFactNeighborX="-424" custLinFactNeighborY="1740">
        <dgm:presLayoutVars>
          <dgm:bulletEnabled val="1"/>
        </dgm:presLayoutVars>
      </dgm:prSet>
      <dgm:spPr/>
      <dgm:t>
        <a:bodyPr/>
        <a:lstStyle/>
        <a:p>
          <a:endParaRPr lang="en-US"/>
        </a:p>
      </dgm:t>
    </dgm:pt>
    <dgm:pt modelId="{63E45105-C9EE-3E40-9604-51F7121D2768}" type="pres">
      <dgm:prSet presAssocID="{5B66B282-B3AD-E54C-A520-F7A188526932}" presName="space" presStyleCnt="0"/>
      <dgm:spPr/>
    </dgm:pt>
    <dgm:pt modelId="{80E30AA4-3CB8-8C4A-88F9-170657665F65}" type="pres">
      <dgm:prSet presAssocID="{7410A0F2-B85F-0F4D-9BA1-5FEEF78966A5}" presName="composite" presStyleCnt="0"/>
      <dgm:spPr/>
    </dgm:pt>
    <dgm:pt modelId="{6D987C10-58DA-2148-8D46-2B6366B4B224}" type="pres">
      <dgm:prSet presAssocID="{7410A0F2-B85F-0F4D-9BA1-5FEEF78966A5}" presName="parTx" presStyleLbl="alignNode1" presStyleIdx="2" presStyleCnt="4">
        <dgm:presLayoutVars>
          <dgm:chMax val="0"/>
          <dgm:chPref val="0"/>
          <dgm:bulletEnabled val="1"/>
        </dgm:presLayoutVars>
      </dgm:prSet>
      <dgm:spPr/>
      <dgm:t>
        <a:bodyPr/>
        <a:lstStyle/>
        <a:p>
          <a:endParaRPr lang="en-US"/>
        </a:p>
      </dgm:t>
    </dgm:pt>
    <dgm:pt modelId="{92DCAE1A-6E18-5A45-AFE0-4417F0382B84}" type="pres">
      <dgm:prSet presAssocID="{7410A0F2-B85F-0F4D-9BA1-5FEEF78966A5}" presName="desTx" presStyleLbl="alignAccFollowNode1" presStyleIdx="2" presStyleCnt="4" custLinFactNeighborX="-681" custLinFactNeighborY="1740">
        <dgm:presLayoutVars>
          <dgm:bulletEnabled val="1"/>
        </dgm:presLayoutVars>
      </dgm:prSet>
      <dgm:spPr/>
      <dgm:t>
        <a:bodyPr/>
        <a:lstStyle/>
        <a:p>
          <a:endParaRPr lang="en-US"/>
        </a:p>
      </dgm:t>
    </dgm:pt>
    <dgm:pt modelId="{7F981276-4218-A240-9B0A-E112A690B30E}" type="pres">
      <dgm:prSet presAssocID="{4A8A8E9E-CA00-904D-AC9D-3E9D202A116D}" presName="space" presStyleCnt="0"/>
      <dgm:spPr/>
    </dgm:pt>
    <dgm:pt modelId="{1A63D794-F243-F549-872D-A11214986295}" type="pres">
      <dgm:prSet presAssocID="{7D686C18-38F6-FB43-BCF3-0CF7750DDA97}" presName="composite" presStyleCnt="0"/>
      <dgm:spPr/>
    </dgm:pt>
    <dgm:pt modelId="{3D826F80-8729-214F-A0A9-63BDF65231B4}" type="pres">
      <dgm:prSet presAssocID="{7D686C18-38F6-FB43-BCF3-0CF7750DDA97}" presName="parTx" presStyleLbl="alignNode1" presStyleIdx="3" presStyleCnt="4">
        <dgm:presLayoutVars>
          <dgm:chMax val="0"/>
          <dgm:chPref val="0"/>
          <dgm:bulletEnabled val="1"/>
        </dgm:presLayoutVars>
      </dgm:prSet>
      <dgm:spPr/>
      <dgm:t>
        <a:bodyPr/>
        <a:lstStyle/>
        <a:p>
          <a:endParaRPr lang="en-US"/>
        </a:p>
      </dgm:t>
    </dgm:pt>
    <dgm:pt modelId="{9CC1E887-2CB8-3C4D-812E-04A86FB7E6FF}" type="pres">
      <dgm:prSet presAssocID="{7D686C18-38F6-FB43-BCF3-0CF7750DDA97}" presName="desTx" presStyleLbl="alignAccFollowNode1" presStyleIdx="3" presStyleCnt="4">
        <dgm:presLayoutVars>
          <dgm:bulletEnabled val="1"/>
        </dgm:presLayoutVars>
      </dgm:prSet>
      <dgm:spPr/>
      <dgm:t>
        <a:bodyPr/>
        <a:lstStyle/>
        <a:p>
          <a:endParaRPr lang="en-US"/>
        </a:p>
      </dgm:t>
    </dgm:pt>
  </dgm:ptLst>
  <dgm:cxnLst>
    <dgm:cxn modelId="{FB6FDF20-4680-4BB9-8BB8-C276C948CD72}" type="presOf" srcId="{EBE52A1D-C2AF-0645-9D6C-E646D4A52C9A}" destId="{82047CFD-CF8B-7143-858D-4144797D41DA}" srcOrd="0" destOrd="0" presId="urn:microsoft.com/office/officeart/2005/8/layout/hList1"/>
    <dgm:cxn modelId="{E5BDFCFF-8DBB-D447-B85B-8B3BB5700980}" srcId="{EBE52A1D-C2AF-0645-9D6C-E646D4A52C9A}" destId="{8AF32A78-0AF1-7247-A80B-A7AB6CC3AC9D}" srcOrd="0" destOrd="0" parTransId="{620BC387-B82D-7C4D-A9BC-6CD9BE17D374}" sibTransId="{6297D413-7C26-D641-9B05-00A5833E47D9}"/>
    <dgm:cxn modelId="{FA5D19B5-1498-44BD-9D2A-001522C8AFB5}" type="presOf" srcId="{E0AFBF94-D75F-428E-B90D-C2C1AB7ACA47}" destId="{E2D969BD-C70D-ED4B-A57F-EF0F3CD8A0BC}" srcOrd="0" destOrd="1" presId="urn:microsoft.com/office/officeart/2005/8/layout/hList1"/>
    <dgm:cxn modelId="{8F114615-9FD6-4FCA-A3F7-239C72D958AA}" type="presOf" srcId="{B66B74CC-F8B5-451A-AC60-D9205AE8AB8D}" destId="{0EA2132B-632B-FF42-86F2-DE9BBD1066EF}" srcOrd="0" destOrd="0" presId="urn:microsoft.com/office/officeart/2005/8/layout/hList1"/>
    <dgm:cxn modelId="{265B56A4-D877-C54F-8FAD-92786C815AD2}" srcId="{8AF32A78-0AF1-7247-A80B-A7AB6CC3AC9D}" destId="{64C4DE24-46DB-F942-AD91-0F9229833041}" srcOrd="0" destOrd="0" parTransId="{55117510-D482-1C41-A881-D38759B058B5}" sibTransId="{4895955B-8E35-8A4D-A9B8-E0C7D59CE96B}"/>
    <dgm:cxn modelId="{D10B3442-3485-4F19-869F-C93BA9687FE1}" type="presOf" srcId="{8BDEF34A-CB08-9A4A-91DA-5EFE59AC5CC1}" destId="{FEC93A00-91E1-7643-BB94-E5B64A5D2385}" srcOrd="0" destOrd="0" presId="urn:microsoft.com/office/officeart/2005/8/layout/hList1"/>
    <dgm:cxn modelId="{CC312D77-AA8D-48D2-B8AC-4E3718F0D26C}" type="presOf" srcId="{C8C24214-B6D8-F641-B623-496280671E48}" destId="{0EA2132B-632B-FF42-86F2-DE9BBD1066EF}" srcOrd="0" destOrd="2" presId="urn:microsoft.com/office/officeart/2005/8/layout/hList1"/>
    <dgm:cxn modelId="{332C4424-6012-47CB-8817-B35A50CA2AD0}" type="presOf" srcId="{1046DB44-24AA-479E-ACA3-35A2BCF48C77}" destId="{92DCAE1A-6E18-5A45-AFE0-4417F0382B84}" srcOrd="0" destOrd="1" presId="urn:microsoft.com/office/officeart/2005/8/layout/hList1"/>
    <dgm:cxn modelId="{0DA8B8C7-27CD-A74B-B0D8-A147389376B4}" srcId="{7410A0F2-B85F-0F4D-9BA1-5FEEF78966A5}" destId="{510C5EDC-D4B4-A943-B0CE-4BEA40DF9D27}" srcOrd="0" destOrd="0" parTransId="{DC97162F-6681-BB4B-9C8A-7271C5784BFC}" sibTransId="{0379E48D-364F-5A4A-B1BB-5AA6C355F2EA}"/>
    <dgm:cxn modelId="{FF97299B-A531-4C62-86B0-6A87A43E9FB6}" type="presOf" srcId="{7D686C18-38F6-FB43-BCF3-0CF7750DDA97}" destId="{3D826F80-8729-214F-A0A9-63BDF65231B4}" srcOrd="0" destOrd="0" presId="urn:microsoft.com/office/officeart/2005/8/layout/hList1"/>
    <dgm:cxn modelId="{22A81602-90F7-7742-9F83-4E2C2AA5FCEA}" srcId="{EBE52A1D-C2AF-0645-9D6C-E646D4A52C9A}" destId="{8BDEF34A-CB08-9A4A-91DA-5EFE59AC5CC1}" srcOrd="1" destOrd="0" parTransId="{2F8AC94E-B963-5A4F-88A1-31FCFA84B41E}" sibTransId="{5B66B282-B3AD-E54C-A520-F7A188526932}"/>
    <dgm:cxn modelId="{4C60C753-EBB9-44DE-A016-F39A45415CA6}" srcId="{8AF32A78-0AF1-7247-A80B-A7AB6CC3AC9D}" destId="{C7CB80B4-CF07-4557-8ABF-14A119FEE842}" srcOrd="2" destOrd="0" parTransId="{8D467AFA-F39D-441E-8245-775856AEE613}" sibTransId="{40C217DA-3878-4984-8540-95D09CFC190F}"/>
    <dgm:cxn modelId="{EDA766F8-F578-BA48-9570-A97A9C3FC7C7}" srcId="{EBE52A1D-C2AF-0645-9D6C-E646D4A52C9A}" destId="{7D686C18-38F6-FB43-BCF3-0CF7750DDA97}" srcOrd="3" destOrd="0" parTransId="{375DB7F3-16A3-AB4B-9520-981F1C08320A}" sibTransId="{DD8FA71F-584F-244B-9A89-1CA4EFE8BBB7}"/>
    <dgm:cxn modelId="{FC8A15EC-7A0E-4746-83F4-3AFBA0A84FB6}" type="presOf" srcId="{85730854-BE76-754C-B92D-8A48EEF8B97A}" destId="{9CC1E887-2CB8-3C4D-812E-04A86FB7E6FF}" srcOrd="0" destOrd="0" presId="urn:microsoft.com/office/officeart/2005/8/layout/hList1"/>
    <dgm:cxn modelId="{61E62E63-8347-4A7B-8401-D6B94B5CD86D}" type="presOf" srcId="{64C4DE24-46DB-F942-AD91-0F9229833041}" destId="{E2D969BD-C70D-ED4B-A57F-EF0F3CD8A0BC}" srcOrd="0" destOrd="0" presId="urn:microsoft.com/office/officeart/2005/8/layout/hList1"/>
    <dgm:cxn modelId="{B7EEA256-73AA-444E-B9BE-E9DAABA086AD}" srcId="{8AF32A78-0AF1-7247-A80B-A7AB6CC3AC9D}" destId="{E0AFBF94-D75F-428E-B90D-C2C1AB7ACA47}" srcOrd="1" destOrd="0" parTransId="{F1D57F84-FC99-4F1D-BDE9-D1EC8ACA2E16}" sibTransId="{52835AD6-1D21-46D6-A9C9-EC0932E67389}"/>
    <dgm:cxn modelId="{D18EFBA8-2D6F-EC4F-A9ED-3015ED0A5031}" srcId="{8BDEF34A-CB08-9A4A-91DA-5EFE59AC5CC1}" destId="{C8C24214-B6D8-F641-B623-496280671E48}" srcOrd="2" destOrd="0" parTransId="{B05D91F0-B13C-B94F-BEB3-12034AC215D8}" sibTransId="{2EB487BF-7901-E644-8B72-F6826261CA84}"/>
    <dgm:cxn modelId="{73E4AED4-B0F3-4A13-83FD-FCBA2FE1111D}" type="presOf" srcId="{C7CB80B4-CF07-4557-8ABF-14A119FEE842}" destId="{E2D969BD-C70D-ED4B-A57F-EF0F3CD8A0BC}" srcOrd="0" destOrd="2" presId="urn:microsoft.com/office/officeart/2005/8/layout/hList1"/>
    <dgm:cxn modelId="{667E41AA-14BB-FE45-8CD3-DBE5CE4AD0E3}" srcId="{7D686C18-38F6-FB43-BCF3-0CF7750DDA97}" destId="{85730854-BE76-754C-B92D-8A48EEF8B97A}" srcOrd="0" destOrd="0" parTransId="{B03164DE-E215-304E-BAD1-A187CDF76D53}" sibTransId="{335861C5-0862-EE43-880E-B1D0733AC1B0}"/>
    <dgm:cxn modelId="{84360FD5-91E2-4E47-A961-9C7F5D094771}" srcId="{8BDEF34A-CB08-9A4A-91DA-5EFE59AC5CC1}" destId="{B66B74CC-F8B5-451A-AC60-D9205AE8AB8D}" srcOrd="0" destOrd="0" parTransId="{A3CF96B0-3379-40B6-BA00-7514D9448439}" sibTransId="{DE5FDD6F-B4CA-41EE-9112-8F344C02394E}"/>
    <dgm:cxn modelId="{B53BC98C-9382-4CAB-A5CA-E94FD35743C0}" srcId="{8BDEF34A-CB08-9A4A-91DA-5EFE59AC5CC1}" destId="{1976A7BF-527E-46B7-8572-C4A9A2F3B0E8}" srcOrd="1" destOrd="0" parTransId="{3E0B592E-2BA5-45BC-9029-FFEFB284D989}" sibTransId="{0DFCA259-C8BF-47E9-A47D-335CEB4567E8}"/>
    <dgm:cxn modelId="{1EF11047-D93A-C547-9482-B4DB987FB1D8}" srcId="{EBE52A1D-C2AF-0645-9D6C-E646D4A52C9A}" destId="{7410A0F2-B85F-0F4D-9BA1-5FEEF78966A5}" srcOrd="2" destOrd="0" parTransId="{2652C5EB-4ADE-E445-8BDE-EEF6E9A496E2}" sibTransId="{4A8A8E9E-CA00-904D-AC9D-3E9D202A116D}"/>
    <dgm:cxn modelId="{51B20AF7-2CEC-4780-8105-D7CFE3984F59}" type="presOf" srcId="{1976A7BF-527E-46B7-8572-C4A9A2F3B0E8}" destId="{0EA2132B-632B-FF42-86F2-DE9BBD1066EF}" srcOrd="0" destOrd="1" presId="urn:microsoft.com/office/officeart/2005/8/layout/hList1"/>
    <dgm:cxn modelId="{18B98E1E-7FFA-48A3-A50F-7FCCDAC786AF}" type="presOf" srcId="{510C5EDC-D4B4-A943-B0CE-4BEA40DF9D27}" destId="{92DCAE1A-6E18-5A45-AFE0-4417F0382B84}" srcOrd="0" destOrd="0" presId="urn:microsoft.com/office/officeart/2005/8/layout/hList1"/>
    <dgm:cxn modelId="{9B7F0CBE-869D-4B89-ABFD-95C001664BD1}" type="presOf" srcId="{8AF32A78-0AF1-7247-A80B-A7AB6CC3AC9D}" destId="{917C0F66-68C2-E74C-9C7A-BDDEEFA1B3D1}" srcOrd="0" destOrd="0" presId="urn:microsoft.com/office/officeart/2005/8/layout/hList1"/>
    <dgm:cxn modelId="{2DF9AB5A-F964-4D8A-8F80-123D5C30612A}" type="presOf" srcId="{7410A0F2-B85F-0F4D-9BA1-5FEEF78966A5}" destId="{6D987C10-58DA-2148-8D46-2B6366B4B224}" srcOrd="0" destOrd="0" presId="urn:microsoft.com/office/officeart/2005/8/layout/hList1"/>
    <dgm:cxn modelId="{E3108E64-ACC7-4794-9018-F87C98A69EFD}" srcId="{7410A0F2-B85F-0F4D-9BA1-5FEEF78966A5}" destId="{1046DB44-24AA-479E-ACA3-35A2BCF48C77}" srcOrd="1" destOrd="0" parTransId="{6B422323-4FFA-4A3F-BFF8-4DA631EE5B15}" sibTransId="{99FD1A5C-40B6-4710-919B-550674447384}"/>
    <dgm:cxn modelId="{DDE41AF2-6100-4747-AB44-31B7DA630BF6}" type="presParOf" srcId="{82047CFD-CF8B-7143-858D-4144797D41DA}" destId="{DADF5F1E-8B8C-9E42-AC75-A6A77A315B91}" srcOrd="0" destOrd="0" presId="urn:microsoft.com/office/officeart/2005/8/layout/hList1"/>
    <dgm:cxn modelId="{93DC9C97-F355-4AF3-B499-8601612E49C5}" type="presParOf" srcId="{DADF5F1E-8B8C-9E42-AC75-A6A77A315B91}" destId="{917C0F66-68C2-E74C-9C7A-BDDEEFA1B3D1}" srcOrd="0" destOrd="0" presId="urn:microsoft.com/office/officeart/2005/8/layout/hList1"/>
    <dgm:cxn modelId="{8DCBD5D8-B0D9-4ACC-AE2A-E5FD2DD96F23}" type="presParOf" srcId="{DADF5F1E-8B8C-9E42-AC75-A6A77A315B91}" destId="{E2D969BD-C70D-ED4B-A57F-EF0F3CD8A0BC}" srcOrd="1" destOrd="0" presId="urn:microsoft.com/office/officeart/2005/8/layout/hList1"/>
    <dgm:cxn modelId="{CAA1DDC1-1EDB-4420-971D-1AEBB574AF94}" type="presParOf" srcId="{82047CFD-CF8B-7143-858D-4144797D41DA}" destId="{FA76024F-FD45-9C45-8856-B062A5B7DCDB}" srcOrd="1" destOrd="0" presId="urn:microsoft.com/office/officeart/2005/8/layout/hList1"/>
    <dgm:cxn modelId="{D5AF8543-EEE2-4DEE-8189-5985C4990A64}" type="presParOf" srcId="{82047CFD-CF8B-7143-858D-4144797D41DA}" destId="{12A41C22-46CA-244C-B3D0-A8151D49C3D5}" srcOrd="2" destOrd="0" presId="urn:microsoft.com/office/officeart/2005/8/layout/hList1"/>
    <dgm:cxn modelId="{99A64A2B-062C-4C37-AAE6-111910D5DAAC}" type="presParOf" srcId="{12A41C22-46CA-244C-B3D0-A8151D49C3D5}" destId="{FEC93A00-91E1-7643-BB94-E5B64A5D2385}" srcOrd="0" destOrd="0" presId="urn:microsoft.com/office/officeart/2005/8/layout/hList1"/>
    <dgm:cxn modelId="{E60C7D0D-4218-42A9-AAC5-E23A19748CE4}" type="presParOf" srcId="{12A41C22-46CA-244C-B3D0-A8151D49C3D5}" destId="{0EA2132B-632B-FF42-86F2-DE9BBD1066EF}" srcOrd="1" destOrd="0" presId="urn:microsoft.com/office/officeart/2005/8/layout/hList1"/>
    <dgm:cxn modelId="{F324F203-FEDC-4652-A2AE-4B97508340A9}" type="presParOf" srcId="{82047CFD-CF8B-7143-858D-4144797D41DA}" destId="{63E45105-C9EE-3E40-9604-51F7121D2768}" srcOrd="3" destOrd="0" presId="urn:microsoft.com/office/officeart/2005/8/layout/hList1"/>
    <dgm:cxn modelId="{68F0B5B5-D72E-42AD-9799-6AC2FF5C7F77}" type="presParOf" srcId="{82047CFD-CF8B-7143-858D-4144797D41DA}" destId="{80E30AA4-3CB8-8C4A-88F9-170657665F65}" srcOrd="4" destOrd="0" presId="urn:microsoft.com/office/officeart/2005/8/layout/hList1"/>
    <dgm:cxn modelId="{D1401AE2-D29D-4FDC-9B7C-479FB4100A52}" type="presParOf" srcId="{80E30AA4-3CB8-8C4A-88F9-170657665F65}" destId="{6D987C10-58DA-2148-8D46-2B6366B4B224}" srcOrd="0" destOrd="0" presId="urn:microsoft.com/office/officeart/2005/8/layout/hList1"/>
    <dgm:cxn modelId="{F74F1B51-F50B-476E-81F7-CB1B764ECC33}" type="presParOf" srcId="{80E30AA4-3CB8-8C4A-88F9-170657665F65}" destId="{92DCAE1A-6E18-5A45-AFE0-4417F0382B84}" srcOrd="1" destOrd="0" presId="urn:microsoft.com/office/officeart/2005/8/layout/hList1"/>
    <dgm:cxn modelId="{CFB40265-07EC-4378-A26A-51A30037C9E3}" type="presParOf" srcId="{82047CFD-CF8B-7143-858D-4144797D41DA}" destId="{7F981276-4218-A240-9B0A-E112A690B30E}" srcOrd="5" destOrd="0" presId="urn:microsoft.com/office/officeart/2005/8/layout/hList1"/>
    <dgm:cxn modelId="{8BC7988D-34F4-4977-8A99-019644834112}" type="presParOf" srcId="{82047CFD-CF8B-7143-858D-4144797D41DA}" destId="{1A63D794-F243-F549-872D-A11214986295}" srcOrd="6" destOrd="0" presId="urn:microsoft.com/office/officeart/2005/8/layout/hList1"/>
    <dgm:cxn modelId="{4F81D125-0ACB-4601-A754-DA7B81567ED6}" type="presParOf" srcId="{1A63D794-F243-F549-872D-A11214986295}" destId="{3D826F80-8729-214F-A0A9-63BDF65231B4}" srcOrd="0" destOrd="0" presId="urn:microsoft.com/office/officeart/2005/8/layout/hList1"/>
    <dgm:cxn modelId="{B57AD397-5B82-45DA-A7DB-651CBFD8E019}" type="presParOf" srcId="{1A63D794-F243-F549-872D-A11214986295}" destId="{9CC1E887-2CB8-3C4D-812E-04A86FB7E6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BE52A1D-C2AF-0645-9D6C-E646D4A52C9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AF32A78-0AF1-7247-A80B-A7AB6CC3AC9D}">
      <dgm:prSet phldrT="[Text]" custT="1"/>
      <dgm:spPr/>
      <dgm:t>
        <a:bodyPr/>
        <a:lstStyle/>
        <a:p>
          <a:r>
            <a:rPr lang="en-GB" sz="1600" dirty="0" smtClean="0"/>
            <a:t>Economic growth</a:t>
          </a:r>
          <a:endParaRPr lang="en-GB" sz="1600" dirty="0"/>
        </a:p>
      </dgm:t>
    </dgm:pt>
    <dgm:pt modelId="{620BC387-B82D-7C4D-A9BC-6CD9BE17D374}" type="parTrans" cxnId="{E5BDFCFF-8DBB-D447-B85B-8B3BB5700980}">
      <dgm:prSet/>
      <dgm:spPr/>
      <dgm:t>
        <a:bodyPr/>
        <a:lstStyle/>
        <a:p>
          <a:endParaRPr lang="en-GB" sz="1600"/>
        </a:p>
      </dgm:t>
    </dgm:pt>
    <dgm:pt modelId="{6297D413-7C26-D641-9B05-00A5833E47D9}" type="sibTrans" cxnId="{E5BDFCFF-8DBB-D447-B85B-8B3BB5700980}">
      <dgm:prSet/>
      <dgm:spPr/>
      <dgm:t>
        <a:bodyPr/>
        <a:lstStyle/>
        <a:p>
          <a:endParaRPr lang="en-GB" sz="1600"/>
        </a:p>
      </dgm:t>
    </dgm:pt>
    <dgm:pt modelId="{64C4DE24-46DB-F942-AD91-0F9229833041}">
      <dgm:prSet phldrT="[Text]" custT="1"/>
      <dgm:spPr/>
      <dgm:t>
        <a:bodyPr/>
        <a:lstStyle/>
        <a:p>
          <a:pPr rtl="0"/>
          <a:r>
            <a:rPr lang="en-US" sz="1600" b="1" dirty="0" smtClean="0"/>
            <a:t>CIH projections: </a:t>
          </a:r>
          <a:r>
            <a:rPr lang="en-US" sz="1600" b="0" dirty="0" smtClean="0"/>
            <a:t>annual </a:t>
          </a:r>
          <a:r>
            <a:rPr lang="en-US" sz="1600" dirty="0" smtClean="0"/>
            <a:t>GDP growth of 4.5% for  LICs, 4.3% for LMICs, 2011-2035</a:t>
          </a:r>
          <a:endParaRPr lang="en-GB" sz="1600" dirty="0"/>
        </a:p>
      </dgm:t>
    </dgm:pt>
    <dgm:pt modelId="{55117510-D482-1C41-A881-D38759B058B5}" type="parTrans" cxnId="{265B56A4-D877-C54F-8FAD-92786C815AD2}">
      <dgm:prSet/>
      <dgm:spPr/>
      <dgm:t>
        <a:bodyPr/>
        <a:lstStyle/>
        <a:p>
          <a:endParaRPr lang="en-GB" sz="1600"/>
        </a:p>
      </dgm:t>
    </dgm:pt>
    <dgm:pt modelId="{4895955B-8E35-8A4D-A9B8-E0C7D59CE96B}" type="sibTrans" cxnId="{265B56A4-D877-C54F-8FAD-92786C815AD2}">
      <dgm:prSet/>
      <dgm:spPr/>
      <dgm:t>
        <a:bodyPr/>
        <a:lstStyle/>
        <a:p>
          <a:endParaRPr lang="en-GB" sz="1600"/>
        </a:p>
      </dgm:t>
    </dgm:pt>
    <dgm:pt modelId="{8BDEF34A-CB08-9A4A-91DA-5EFE59AC5CC1}">
      <dgm:prSet phldrT="[Text]" custT="1"/>
      <dgm:spPr>
        <a:ln w="76200">
          <a:noFill/>
        </a:ln>
      </dgm:spPr>
      <dgm:t>
        <a:bodyPr/>
        <a:lstStyle/>
        <a:p>
          <a:r>
            <a:rPr lang="en-GB" sz="1600" dirty="0" smtClean="0"/>
            <a:t>Mobilization of domestic resources</a:t>
          </a:r>
          <a:endParaRPr lang="en-GB" sz="1600" dirty="0"/>
        </a:p>
      </dgm:t>
    </dgm:pt>
    <dgm:pt modelId="{2F8AC94E-B963-5A4F-88A1-31FCFA84B41E}" type="parTrans" cxnId="{22A81602-90F7-7742-9F83-4E2C2AA5FCEA}">
      <dgm:prSet/>
      <dgm:spPr/>
      <dgm:t>
        <a:bodyPr/>
        <a:lstStyle/>
        <a:p>
          <a:endParaRPr lang="en-GB" sz="1600"/>
        </a:p>
      </dgm:t>
    </dgm:pt>
    <dgm:pt modelId="{5B66B282-B3AD-E54C-A520-F7A188526932}" type="sibTrans" cxnId="{22A81602-90F7-7742-9F83-4E2C2AA5FCEA}">
      <dgm:prSet/>
      <dgm:spPr/>
      <dgm:t>
        <a:bodyPr/>
        <a:lstStyle/>
        <a:p>
          <a:endParaRPr lang="en-GB" sz="1600"/>
        </a:p>
      </dgm:t>
    </dgm:pt>
    <dgm:pt modelId="{C8C24214-B6D8-F641-B623-496280671E48}">
      <dgm:prSet phldrT="[Text]" custT="1"/>
      <dgm:spPr/>
      <dgm:t>
        <a:bodyPr/>
        <a:lstStyle/>
        <a:p>
          <a:pPr rtl="0"/>
          <a:r>
            <a:rPr lang="en-US" sz="1600" dirty="0" smtClean="0"/>
            <a:t>Taxes of special interest to health:  tobacco, alcohol, sugar</a:t>
          </a:r>
          <a:endParaRPr lang="en-GB" sz="1600" dirty="0"/>
        </a:p>
      </dgm:t>
    </dgm:pt>
    <dgm:pt modelId="{B05D91F0-B13C-B94F-BEB3-12034AC215D8}" type="parTrans" cxnId="{D18EFBA8-2D6F-EC4F-A9ED-3015ED0A5031}">
      <dgm:prSet/>
      <dgm:spPr/>
      <dgm:t>
        <a:bodyPr/>
        <a:lstStyle/>
        <a:p>
          <a:endParaRPr lang="en-GB" sz="1600"/>
        </a:p>
      </dgm:t>
    </dgm:pt>
    <dgm:pt modelId="{2EB487BF-7901-E644-8B72-F6826261CA84}" type="sibTrans" cxnId="{D18EFBA8-2D6F-EC4F-A9ED-3015ED0A5031}">
      <dgm:prSet/>
      <dgm:spPr/>
      <dgm:t>
        <a:bodyPr/>
        <a:lstStyle/>
        <a:p>
          <a:endParaRPr lang="en-GB" sz="1600"/>
        </a:p>
      </dgm:t>
    </dgm:pt>
    <dgm:pt modelId="{7410A0F2-B85F-0F4D-9BA1-5FEEF78966A5}">
      <dgm:prSet phldrT="[Text]" custT="1"/>
      <dgm:spPr>
        <a:ln w="57150">
          <a:noFill/>
        </a:ln>
      </dgm:spPr>
      <dgm:t>
        <a:bodyPr/>
        <a:lstStyle/>
        <a:p>
          <a:r>
            <a:rPr lang="en-GB" sz="1600" dirty="0" smtClean="0"/>
            <a:t>Inter-sectoral reallocations and efficiency gains</a:t>
          </a:r>
          <a:endParaRPr lang="en-GB" sz="1600" dirty="0"/>
        </a:p>
      </dgm:t>
    </dgm:pt>
    <dgm:pt modelId="{2652C5EB-4ADE-E445-8BDE-EEF6E9A496E2}" type="parTrans" cxnId="{1EF11047-D93A-C547-9482-B4DB987FB1D8}">
      <dgm:prSet/>
      <dgm:spPr/>
      <dgm:t>
        <a:bodyPr/>
        <a:lstStyle/>
        <a:p>
          <a:endParaRPr lang="en-GB" sz="1600"/>
        </a:p>
      </dgm:t>
    </dgm:pt>
    <dgm:pt modelId="{4A8A8E9E-CA00-904D-AC9D-3E9D202A116D}" type="sibTrans" cxnId="{1EF11047-D93A-C547-9482-B4DB987FB1D8}">
      <dgm:prSet/>
      <dgm:spPr/>
      <dgm:t>
        <a:bodyPr/>
        <a:lstStyle/>
        <a:p>
          <a:endParaRPr lang="en-GB" sz="1600"/>
        </a:p>
      </dgm:t>
    </dgm:pt>
    <dgm:pt modelId="{7D686C18-38F6-FB43-BCF3-0CF7750DDA97}">
      <dgm:prSet phldrT="[Text]" custT="1"/>
      <dgm:spPr>
        <a:ln w="76200">
          <a:solidFill>
            <a:schemeClr val="accent2">
              <a:lumMod val="75000"/>
            </a:schemeClr>
          </a:solidFill>
        </a:ln>
      </dgm:spPr>
      <dgm:t>
        <a:bodyPr/>
        <a:lstStyle/>
        <a:p>
          <a:r>
            <a:rPr lang="en-GB" sz="1600" dirty="0" smtClean="0"/>
            <a:t>Development assistance for health</a:t>
          </a:r>
          <a:endParaRPr lang="en-GB" sz="1600" dirty="0"/>
        </a:p>
      </dgm:t>
    </dgm:pt>
    <dgm:pt modelId="{375DB7F3-16A3-AB4B-9520-981F1C08320A}" type="parTrans" cxnId="{EDA766F8-F578-BA48-9570-A97A9C3FC7C7}">
      <dgm:prSet/>
      <dgm:spPr/>
      <dgm:t>
        <a:bodyPr/>
        <a:lstStyle/>
        <a:p>
          <a:endParaRPr lang="en-GB" sz="1600"/>
        </a:p>
      </dgm:t>
    </dgm:pt>
    <dgm:pt modelId="{DD8FA71F-584F-244B-9A89-1CA4EFE8BBB7}" type="sibTrans" cxnId="{EDA766F8-F578-BA48-9570-A97A9C3FC7C7}">
      <dgm:prSet/>
      <dgm:spPr/>
      <dgm:t>
        <a:bodyPr/>
        <a:lstStyle/>
        <a:p>
          <a:endParaRPr lang="en-GB" sz="1600"/>
        </a:p>
      </dgm:t>
    </dgm:pt>
    <dgm:pt modelId="{510C5EDC-D4B4-A943-B0CE-4BEA40DF9D27}">
      <dgm:prSet phldrT="[Text]" custT="1"/>
      <dgm:spPr/>
      <dgm:t>
        <a:bodyPr/>
        <a:lstStyle/>
        <a:p>
          <a:pPr rtl="0"/>
          <a:r>
            <a:rPr lang="en-US" sz="1600" dirty="0" smtClean="0"/>
            <a:t>Removal of fossil fuel subsidies; Fuel fossil subsidies account for 2% of government revenue and 0.7% of global GDP</a:t>
          </a:r>
          <a:endParaRPr lang="en-GB" sz="1600" dirty="0"/>
        </a:p>
      </dgm:t>
    </dgm:pt>
    <dgm:pt modelId="{DC97162F-6681-BB4B-9C8A-7271C5784BFC}" type="parTrans" cxnId="{0DA8B8C7-27CD-A74B-B0D8-A147389376B4}">
      <dgm:prSet/>
      <dgm:spPr/>
      <dgm:t>
        <a:bodyPr/>
        <a:lstStyle/>
        <a:p>
          <a:endParaRPr lang="en-GB" sz="1600"/>
        </a:p>
      </dgm:t>
    </dgm:pt>
    <dgm:pt modelId="{0379E48D-364F-5A4A-B1BB-5AA6C355F2EA}" type="sibTrans" cxnId="{0DA8B8C7-27CD-A74B-B0D8-A147389376B4}">
      <dgm:prSet/>
      <dgm:spPr/>
      <dgm:t>
        <a:bodyPr/>
        <a:lstStyle/>
        <a:p>
          <a:endParaRPr lang="en-GB" sz="1600"/>
        </a:p>
      </dgm:t>
    </dgm:pt>
    <dgm:pt modelId="{85730854-BE76-754C-B92D-8A48EEF8B97A}">
      <dgm:prSet phldrT="[Text]" custT="1"/>
      <dgm:spPr/>
      <dgm:t>
        <a:bodyPr/>
        <a:lstStyle/>
        <a:p>
          <a:r>
            <a:rPr lang="en-GB" sz="1600" dirty="0" smtClean="0"/>
            <a:t>Will still be crucial for achieving convergence, particularly in poorest countries</a:t>
          </a:r>
          <a:endParaRPr lang="en-GB" sz="1600" dirty="0"/>
        </a:p>
      </dgm:t>
    </dgm:pt>
    <dgm:pt modelId="{B03164DE-E215-304E-BAD1-A187CDF76D53}" type="parTrans" cxnId="{667E41AA-14BB-FE45-8CD3-DBE5CE4AD0E3}">
      <dgm:prSet/>
      <dgm:spPr/>
      <dgm:t>
        <a:bodyPr/>
        <a:lstStyle/>
        <a:p>
          <a:endParaRPr lang="en-GB" sz="1600"/>
        </a:p>
      </dgm:t>
    </dgm:pt>
    <dgm:pt modelId="{335861C5-0862-EE43-880E-B1D0733AC1B0}" type="sibTrans" cxnId="{667E41AA-14BB-FE45-8CD3-DBE5CE4AD0E3}">
      <dgm:prSet/>
      <dgm:spPr/>
      <dgm:t>
        <a:bodyPr/>
        <a:lstStyle/>
        <a:p>
          <a:endParaRPr lang="en-GB" sz="1600"/>
        </a:p>
      </dgm:t>
    </dgm:pt>
    <dgm:pt modelId="{E0AFBF94-D75F-428E-B90D-C2C1AB7ACA47}">
      <dgm:prSet phldrT="[Text]" custT="1"/>
      <dgm:spPr/>
      <dgm:t>
        <a:bodyPr/>
        <a:lstStyle/>
        <a:p>
          <a:pPr rtl="0"/>
          <a:r>
            <a:rPr lang="en-GB" sz="1600" dirty="0" smtClean="0"/>
            <a:t>USD 10 trillion would be added to GDP</a:t>
          </a:r>
          <a:endParaRPr lang="en-GB" sz="1600" dirty="0"/>
        </a:p>
      </dgm:t>
    </dgm:pt>
    <dgm:pt modelId="{F1D57F84-FC99-4F1D-BDE9-D1EC8ACA2E16}" type="parTrans" cxnId="{B7EEA256-73AA-444E-B9BE-E9DAABA086AD}">
      <dgm:prSet/>
      <dgm:spPr/>
      <dgm:t>
        <a:bodyPr/>
        <a:lstStyle/>
        <a:p>
          <a:endParaRPr lang="en-US"/>
        </a:p>
      </dgm:t>
    </dgm:pt>
    <dgm:pt modelId="{52835AD6-1D21-46D6-A9C9-EC0932E67389}" type="sibTrans" cxnId="{B7EEA256-73AA-444E-B9BE-E9DAABA086AD}">
      <dgm:prSet/>
      <dgm:spPr/>
      <dgm:t>
        <a:bodyPr/>
        <a:lstStyle/>
        <a:p>
          <a:endParaRPr lang="en-US"/>
        </a:p>
      </dgm:t>
    </dgm:pt>
    <dgm:pt modelId="{C7CB80B4-CF07-4557-8ABF-14A119FEE842}">
      <dgm:prSet phldrT="[Text]" custT="1"/>
      <dgm:spPr/>
      <dgm:t>
        <a:bodyPr/>
        <a:lstStyle/>
        <a:p>
          <a:pPr rtl="0"/>
          <a:r>
            <a:rPr lang="en-GB" sz="1600" dirty="0" smtClean="0"/>
            <a:t>About 1% of this growth would fund annual cost in 2035</a:t>
          </a:r>
          <a:endParaRPr lang="en-GB" sz="1600" dirty="0"/>
        </a:p>
      </dgm:t>
    </dgm:pt>
    <dgm:pt modelId="{8D467AFA-F39D-441E-8245-775856AEE613}" type="parTrans" cxnId="{4C60C753-EBB9-44DE-A016-F39A45415CA6}">
      <dgm:prSet/>
      <dgm:spPr/>
      <dgm:t>
        <a:bodyPr/>
        <a:lstStyle/>
        <a:p>
          <a:endParaRPr lang="en-US"/>
        </a:p>
      </dgm:t>
    </dgm:pt>
    <dgm:pt modelId="{40C217DA-3878-4984-8540-95D09CFC190F}" type="sibTrans" cxnId="{4C60C753-EBB9-44DE-A016-F39A45415CA6}">
      <dgm:prSet/>
      <dgm:spPr/>
      <dgm:t>
        <a:bodyPr/>
        <a:lstStyle/>
        <a:p>
          <a:endParaRPr lang="en-US"/>
        </a:p>
      </dgm:t>
    </dgm:pt>
    <dgm:pt modelId="{B66B74CC-F8B5-451A-AC60-D9205AE8AB8D}">
      <dgm:prSet phldrT="[Text]" custT="1"/>
      <dgm:spPr/>
      <dgm:t>
        <a:bodyPr/>
        <a:lstStyle/>
        <a:p>
          <a:pPr rtl="0"/>
          <a:r>
            <a:rPr lang="en-GB" sz="1600" dirty="0" smtClean="0"/>
            <a:t>Broaden tax base</a:t>
          </a:r>
          <a:endParaRPr lang="en-GB" sz="1600" dirty="0"/>
        </a:p>
      </dgm:t>
    </dgm:pt>
    <dgm:pt modelId="{A3CF96B0-3379-40B6-BA00-7514D9448439}" type="parTrans" cxnId="{84360FD5-91E2-4E47-A961-9C7F5D094771}">
      <dgm:prSet/>
      <dgm:spPr/>
      <dgm:t>
        <a:bodyPr/>
        <a:lstStyle/>
        <a:p>
          <a:endParaRPr lang="en-US"/>
        </a:p>
      </dgm:t>
    </dgm:pt>
    <dgm:pt modelId="{DE5FDD6F-B4CA-41EE-9112-8F344C02394E}" type="sibTrans" cxnId="{84360FD5-91E2-4E47-A961-9C7F5D094771}">
      <dgm:prSet/>
      <dgm:spPr/>
      <dgm:t>
        <a:bodyPr/>
        <a:lstStyle/>
        <a:p>
          <a:endParaRPr lang="en-US"/>
        </a:p>
      </dgm:t>
    </dgm:pt>
    <dgm:pt modelId="{1976A7BF-527E-46B7-8572-C4A9A2F3B0E8}">
      <dgm:prSet phldrT="[Text]" custT="1"/>
      <dgm:spPr/>
      <dgm:t>
        <a:bodyPr/>
        <a:lstStyle/>
        <a:p>
          <a:pPr rtl="0"/>
          <a:r>
            <a:rPr lang="en-GB" sz="1600" dirty="0" smtClean="0"/>
            <a:t>Improve tax administration and compliance </a:t>
          </a:r>
          <a:endParaRPr lang="en-GB" sz="1600" dirty="0"/>
        </a:p>
      </dgm:t>
    </dgm:pt>
    <dgm:pt modelId="{3E0B592E-2BA5-45BC-9029-FFEFB284D989}" type="parTrans" cxnId="{B53BC98C-9382-4CAB-A5CA-E94FD35743C0}">
      <dgm:prSet/>
      <dgm:spPr/>
      <dgm:t>
        <a:bodyPr/>
        <a:lstStyle/>
        <a:p>
          <a:endParaRPr lang="en-US"/>
        </a:p>
      </dgm:t>
    </dgm:pt>
    <dgm:pt modelId="{0DFCA259-C8BF-47E9-A47D-335CEB4567E8}" type="sibTrans" cxnId="{B53BC98C-9382-4CAB-A5CA-E94FD35743C0}">
      <dgm:prSet/>
      <dgm:spPr/>
      <dgm:t>
        <a:bodyPr/>
        <a:lstStyle/>
        <a:p>
          <a:endParaRPr lang="en-US"/>
        </a:p>
      </dgm:t>
    </dgm:pt>
    <dgm:pt modelId="{1046DB44-24AA-479E-ACA3-35A2BCF48C77}">
      <dgm:prSet phldrT="[Text]" custT="1"/>
      <dgm:spPr/>
      <dgm:t>
        <a:bodyPr/>
        <a:lstStyle/>
        <a:p>
          <a:pPr rtl="0"/>
          <a:r>
            <a:rPr lang="en-GB" sz="1600" dirty="0" smtClean="0"/>
            <a:t>Improvements in health sector efficiency</a:t>
          </a:r>
          <a:endParaRPr lang="en-GB" sz="1600" dirty="0"/>
        </a:p>
      </dgm:t>
    </dgm:pt>
    <dgm:pt modelId="{6B422323-4FFA-4A3F-BFF8-4DA631EE5B15}" type="parTrans" cxnId="{E3108E64-ACC7-4794-9018-F87C98A69EFD}">
      <dgm:prSet/>
      <dgm:spPr/>
      <dgm:t>
        <a:bodyPr/>
        <a:lstStyle/>
        <a:p>
          <a:endParaRPr lang="en-US"/>
        </a:p>
      </dgm:t>
    </dgm:pt>
    <dgm:pt modelId="{99FD1A5C-40B6-4710-919B-550674447384}" type="sibTrans" cxnId="{E3108E64-ACC7-4794-9018-F87C98A69EFD}">
      <dgm:prSet/>
      <dgm:spPr/>
      <dgm:t>
        <a:bodyPr/>
        <a:lstStyle/>
        <a:p>
          <a:endParaRPr lang="en-US"/>
        </a:p>
      </dgm:t>
    </dgm:pt>
    <dgm:pt modelId="{82047CFD-CF8B-7143-858D-4144797D41DA}" type="pres">
      <dgm:prSet presAssocID="{EBE52A1D-C2AF-0645-9D6C-E646D4A52C9A}" presName="Name0" presStyleCnt="0">
        <dgm:presLayoutVars>
          <dgm:dir/>
          <dgm:animLvl val="lvl"/>
          <dgm:resizeHandles val="exact"/>
        </dgm:presLayoutVars>
      </dgm:prSet>
      <dgm:spPr/>
      <dgm:t>
        <a:bodyPr/>
        <a:lstStyle/>
        <a:p>
          <a:endParaRPr lang="en-US"/>
        </a:p>
      </dgm:t>
    </dgm:pt>
    <dgm:pt modelId="{DADF5F1E-8B8C-9E42-AC75-A6A77A315B91}" type="pres">
      <dgm:prSet presAssocID="{8AF32A78-0AF1-7247-A80B-A7AB6CC3AC9D}" presName="composite" presStyleCnt="0"/>
      <dgm:spPr/>
    </dgm:pt>
    <dgm:pt modelId="{917C0F66-68C2-E74C-9C7A-BDDEEFA1B3D1}" type="pres">
      <dgm:prSet presAssocID="{8AF32A78-0AF1-7247-A80B-A7AB6CC3AC9D}" presName="parTx" presStyleLbl="alignNode1" presStyleIdx="0" presStyleCnt="4">
        <dgm:presLayoutVars>
          <dgm:chMax val="0"/>
          <dgm:chPref val="0"/>
          <dgm:bulletEnabled val="1"/>
        </dgm:presLayoutVars>
      </dgm:prSet>
      <dgm:spPr/>
      <dgm:t>
        <a:bodyPr/>
        <a:lstStyle/>
        <a:p>
          <a:endParaRPr lang="en-US"/>
        </a:p>
      </dgm:t>
    </dgm:pt>
    <dgm:pt modelId="{E2D969BD-C70D-ED4B-A57F-EF0F3CD8A0BC}" type="pres">
      <dgm:prSet presAssocID="{8AF32A78-0AF1-7247-A80B-A7AB6CC3AC9D}" presName="desTx" presStyleLbl="alignAccFollowNode1" presStyleIdx="0" presStyleCnt="4">
        <dgm:presLayoutVars>
          <dgm:bulletEnabled val="1"/>
        </dgm:presLayoutVars>
      </dgm:prSet>
      <dgm:spPr/>
      <dgm:t>
        <a:bodyPr/>
        <a:lstStyle/>
        <a:p>
          <a:endParaRPr lang="en-US"/>
        </a:p>
      </dgm:t>
    </dgm:pt>
    <dgm:pt modelId="{FA76024F-FD45-9C45-8856-B062A5B7DCDB}" type="pres">
      <dgm:prSet presAssocID="{6297D413-7C26-D641-9B05-00A5833E47D9}" presName="space" presStyleCnt="0"/>
      <dgm:spPr/>
    </dgm:pt>
    <dgm:pt modelId="{12A41C22-46CA-244C-B3D0-A8151D49C3D5}" type="pres">
      <dgm:prSet presAssocID="{8BDEF34A-CB08-9A4A-91DA-5EFE59AC5CC1}" presName="composite" presStyleCnt="0"/>
      <dgm:spPr/>
    </dgm:pt>
    <dgm:pt modelId="{FEC93A00-91E1-7643-BB94-E5B64A5D2385}" type="pres">
      <dgm:prSet presAssocID="{8BDEF34A-CB08-9A4A-91DA-5EFE59AC5CC1}" presName="parTx" presStyleLbl="alignNode1" presStyleIdx="1" presStyleCnt="4">
        <dgm:presLayoutVars>
          <dgm:chMax val="0"/>
          <dgm:chPref val="0"/>
          <dgm:bulletEnabled val="1"/>
        </dgm:presLayoutVars>
      </dgm:prSet>
      <dgm:spPr/>
      <dgm:t>
        <a:bodyPr/>
        <a:lstStyle/>
        <a:p>
          <a:endParaRPr lang="en-US"/>
        </a:p>
      </dgm:t>
    </dgm:pt>
    <dgm:pt modelId="{0EA2132B-632B-FF42-86F2-DE9BBD1066EF}" type="pres">
      <dgm:prSet presAssocID="{8BDEF34A-CB08-9A4A-91DA-5EFE59AC5CC1}" presName="desTx" presStyleLbl="alignAccFollowNode1" presStyleIdx="1" presStyleCnt="4" custLinFactNeighborX="-424" custLinFactNeighborY="1740">
        <dgm:presLayoutVars>
          <dgm:bulletEnabled val="1"/>
        </dgm:presLayoutVars>
      </dgm:prSet>
      <dgm:spPr/>
      <dgm:t>
        <a:bodyPr/>
        <a:lstStyle/>
        <a:p>
          <a:endParaRPr lang="en-US"/>
        </a:p>
      </dgm:t>
    </dgm:pt>
    <dgm:pt modelId="{63E45105-C9EE-3E40-9604-51F7121D2768}" type="pres">
      <dgm:prSet presAssocID="{5B66B282-B3AD-E54C-A520-F7A188526932}" presName="space" presStyleCnt="0"/>
      <dgm:spPr/>
    </dgm:pt>
    <dgm:pt modelId="{80E30AA4-3CB8-8C4A-88F9-170657665F65}" type="pres">
      <dgm:prSet presAssocID="{7410A0F2-B85F-0F4D-9BA1-5FEEF78966A5}" presName="composite" presStyleCnt="0"/>
      <dgm:spPr/>
    </dgm:pt>
    <dgm:pt modelId="{6D987C10-58DA-2148-8D46-2B6366B4B224}" type="pres">
      <dgm:prSet presAssocID="{7410A0F2-B85F-0F4D-9BA1-5FEEF78966A5}" presName="parTx" presStyleLbl="alignNode1" presStyleIdx="2" presStyleCnt="4">
        <dgm:presLayoutVars>
          <dgm:chMax val="0"/>
          <dgm:chPref val="0"/>
          <dgm:bulletEnabled val="1"/>
        </dgm:presLayoutVars>
      </dgm:prSet>
      <dgm:spPr/>
      <dgm:t>
        <a:bodyPr/>
        <a:lstStyle/>
        <a:p>
          <a:endParaRPr lang="en-US"/>
        </a:p>
      </dgm:t>
    </dgm:pt>
    <dgm:pt modelId="{92DCAE1A-6E18-5A45-AFE0-4417F0382B84}" type="pres">
      <dgm:prSet presAssocID="{7410A0F2-B85F-0F4D-9BA1-5FEEF78966A5}" presName="desTx" presStyleLbl="alignAccFollowNode1" presStyleIdx="2" presStyleCnt="4" custLinFactNeighborX="-681" custLinFactNeighborY="1740">
        <dgm:presLayoutVars>
          <dgm:bulletEnabled val="1"/>
        </dgm:presLayoutVars>
      </dgm:prSet>
      <dgm:spPr/>
      <dgm:t>
        <a:bodyPr/>
        <a:lstStyle/>
        <a:p>
          <a:endParaRPr lang="en-US"/>
        </a:p>
      </dgm:t>
    </dgm:pt>
    <dgm:pt modelId="{7F981276-4218-A240-9B0A-E112A690B30E}" type="pres">
      <dgm:prSet presAssocID="{4A8A8E9E-CA00-904D-AC9D-3E9D202A116D}" presName="space" presStyleCnt="0"/>
      <dgm:spPr/>
    </dgm:pt>
    <dgm:pt modelId="{1A63D794-F243-F549-872D-A11214986295}" type="pres">
      <dgm:prSet presAssocID="{7D686C18-38F6-FB43-BCF3-0CF7750DDA97}" presName="composite" presStyleCnt="0"/>
      <dgm:spPr/>
    </dgm:pt>
    <dgm:pt modelId="{3D826F80-8729-214F-A0A9-63BDF65231B4}" type="pres">
      <dgm:prSet presAssocID="{7D686C18-38F6-FB43-BCF3-0CF7750DDA97}" presName="parTx" presStyleLbl="alignNode1" presStyleIdx="3" presStyleCnt="4">
        <dgm:presLayoutVars>
          <dgm:chMax val="0"/>
          <dgm:chPref val="0"/>
          <dgm:bulletEnabled val="1"/>
        </dgm:presLayoutVars>
      </dgm:prSet>
      <dgm:spPr/>
      <dgm:t>
        <a:bodyPr/>
        <a:lstStyle/>
        <a:p>
          <a:endParaRPr lang="en-US"/>
        </a:p>
      </dgm:t>
    </dgm:pt>
    <dgm:pt modelId="{9CC1E887-2CB8-3C4D-812E-04A86FB7E6FF}" type="pres">
      <dgm:prSet presAssocID="{7D686C18-38F6-FB43-BCF3-0CF7750DDA97}" presName="desTx" presStyleLbl="alignAccFollowNode1" presStyleIdx="3" presStyleCnt="4" custLinFactNeighborX="-938" custLinFactNeighborY="1348">
        <dgm:presLayoutVars>
          <dgm:bulletEnabled val="1"/>
        </dgm:presLayoutVars>
      </dgm:prSet>
      <dgm:spPr/>
      <dgm:t>
        <a:bodyPr/>
        <a:lstStyle/>
        <a:p>
          <a:endParaRPr lang="en-US"/>
        </a:p>
      </dgm:t>
    </dgm:pt>
  </dgm:ptLst>
  <dgm:cxnLst>
    <dgm:cxn modelId="{FDB6DF2A-60BA-4363-AB82-E202E8F3A7F6}" type="presOf" srcId="{7410A0F2-B85F-0F4D-9BA1-5FEEF78966A5}" destId="{6D987C10-58DA-2148-8D46-2B6366B4B224}" srcOrd="0" destOrd="0" presId="urn:microsoft.com/office/officeart/2005/8/layout/hList1"/>
    <dgm:cxn modelId="{ED483295-45F1-4F50-B0A7-D3F365CF6743}" type="presOf" srcId="{510C5EDC-D4B4-A943-B0CE-4BEA40DF9D27}" destId="{92DCAE1A-6E18-5A45-AFE0-4417F0382B84}" srcOrd="0" destOrd="0" presId="urn:microsoft.com/office/officeart/2005/8/layout/hList1"/>
    <dgm:cxn modelId="{B53BC98C-9382-4CAB-A5CA-E94FD35743C0}" srcId="{8BDEF34A-CB08-9A4A-91DA-5EFE59AC5CC1}" destId="{1976A7BF-527E-46B7-8572-C4A9A2F3B0E8}" srcOrd="1" destOrd="0" parTransId="{3E0B592E-2BA5-45BC-9029-FFEFB284D989}" sibTransId="{0DFCA259-C8BF-47E9-A47D-335CEB4567E8}"/>
    <dgm:cxn modelId="{D18EFBA8-2D6F-EC4F-A9ED-3015ED0A5031}" srcId="{8BDEF34A-CB08-9A4A-91DA-5EFE59AC5CC1}" destId="{C8C24214-B6D8-F641-B623-496280671E48}" srcOrd="2" destOrd="0" parTransId="{B05D91F0-B13C-B94F-BEB3-12034AC215D8}" sibTransId="{2EB487BF-7901-E644-8B72-F6826261CA84}"/>
    <dgm:cxn modelId="{A685D307-1AD8-444F-99F0-38405C9A9F3A}" type="presOf" srcId="{7D686C18-38F6-FB43-BCF3-0CF7750DDA97}" destId="{3D826F80-8729-214F-A0A9-63BDF65231B4}" srcOrd="0" destOrd="0" presId="urn:microsoft.com/office/officeart/2005/8/layout/hList1"/>
    <dgm:cxn modelId="{42932837-EA1F-401F-9F20-DAD45E4F92C2}" type="presOf" srcId="{B66B74CC-F8B5-451A-AC60-D9205AE8AB8D}" destId="{0EA2132B-632B-FF42-86F2-DE9BBD1066EF}" srcOrd="0" destOrd="0" presId="urn:microsoft.com/office/officeart/2005/8/layout/hList1"/>
    <dgm:cxn modelId="{84360FD5-91E2-4E47-A961-9C7F5D094771}" srcId="{8BDEF34A-CB08-9A4A-91DA-5EFE59AC5CC1}" destId="{B66B74CC-F8B5-451A-AC60-D9205AE8AB8D}" srcOrd="0" destOrd="0" parTransId="{A3CF96B0-3379-40B6-BA00-7514D9448439}" sibTransId="{DE5FDD6F-B4CA-41EE-9112-8F344C02394E}"/>
    <dgm:cxn modelId="{22A81602-90F7-7742-9F83-4E2C2AA5FCEA}" srcId="{EBE52A1D-C2AF-0645-9D6C-E646D4A52C9A}" destId="{8BDEF34A-CB08-9A4A-91DA-5EFE59AC5CC1}" srcOrd="1" destOrd="0" parTransId="{2F8AC94E-B963-5A4F-88A1-31FCFA84B41E}" sibTransId="{5B66B282-B3AD-E54C-A520-F7A188526932}"/>
    <dgm:cxn modelId="{E5BDFCFF-8DBB-D447-B85B-8B3BB5700980}" srcId="{EBE52A1D-C2AF-0645-9D6C-E646D4A52C9A}" destId="{8AF32A78-0AF1-7247-A80B-A7AB6CC3AC9D}" srcOrd="0" destOrd="0" parTransId="{620BC387-B82D-7C4D-A9BC-6CD9BE17D374}" sibTransId="{6297D413-7C26-D641-9B05-00A5833E47D9}"/>
    <dgm:cxn modelId="{265B56A4-D877-C54F-8FAD-92786C815AD2}" srcId="{8AF32A78-0AF1-7247-A80B-A7AB6CC3AC9D}" destId="{64C4DE24-46DB-F942-AD91-0F9229833041}" srcOrd="0" destOrd="0" parTransId="{55117510-D482-1C41-A881-D38759B058B5}" sibTransId="{4895955B-8E35-8A4D-A9B8-E0C7D59CE96B}"/>
    <dgm:cxn modelId="{E2B91FDB-88D6-4C0E-B63A-38D28F8D4C45}" type="presOf" srcId="{1976A7BF-527E-46B7-8572-C4A9A2F3B0E8}" destId="{0EA2132B-632B-FF42-86F2-DE9BBD1066EF}" srcOrd="0" destOrd="1" presId="urn:microsoft.com/office/officeart/2005/8/layout/hList1"/>
    <dgm:cxn modelId="{1EF11047-D93A-C547-9482-B4DB987FB1D8}" srcId="{EBE52A1D-C2AF-0645-9D6C-E646D4A52C9A}" destId="{7410A0F2-B85F-0F4D-9BA1-5FEEF78966A5}" srcOrd="2" destOrd="0" parTransId="{2652C5EB-4ADE-E445-8BDE-EEF6E9A496E2}" sibTransId="{4A8A8E9E-CA00-904D-AC9D-3E9D202A116D}"/>
    <dgm:cxn modelId="{667E41AA-14BB-FE45-8CD3-DBE5CE4AD0E3}" srcId="{7D686C18-38F6-FB43-BCF3-0CF7750DDA97}" destId="{85730854-BE76-754C-B92D-8A48EEF8B97A}" srcOrd="0" destOrd="0" parTransId="{B03164DE-E215-304E-BAD1-A187CDF76D53}" sibTransId="{335861C5-0862-EE43-880E-B1D0733AC1B0}"/>
    <dgm:cxn modelId="{E1DA3D6F-23E9-4EA7-8BE9-FD559AF82F81}" type="presOf" srcId="{8BDEF34A-CB08-9A4A-91DA-5EFE59AC5CC1}" destId="{FEC93A00-91E1-7643-BB94-E5B64A5D2385}" srcOrd="0" destOrd="0" presId="urn:microsoft.com/office/officeart/2005/8/layout/hList1"/>
    <dgm:cxn modelId="{E3108E64-ACC7-4794-9018-F87C98A69EFD}" srcId="{7410A0F2-B85F-0F4D-9BA1-5FEEF78966A5}" destId="{1046DB44-24AA-479E-ACA3-35A2BCF48C77}" srcOrd="1" destOrd="0" parTransId="{6B422323-4FFA-4A3F-BFF8-4DA631EE5B15}" sibTransId="{99FD1A5C-40B6-4710-919B-550674447384}"/>
    <dgm:cxn modelId="{F2C6C747-CF8B-4632-8090-CA5AA1714A6F}" type="presOf" srcId="{8AF32A78-0AF1-7247-A80B-A7AB6CC3AC9D}" destId="{917C0F66-68C2-E74C-9C7A-BDDEEFA1B3D1}" srcOrd="0" destOrd="0" presId="urn:microsoft.com/office/officeart/2005/8/layout/hList1"/>
    <dgm:cxn modelId="{00C4BB0A-74A7-4768-9AB8-68BDB0A5AF58}" type="presOf" srcId="{EBE52A1D-C2AF-0645-9D6C-E646D4A52C9A}" destId="{82047CFD-CF8B-7143-858D-4144797D41DA}" srcOrd="0" destOrd="0" presId="urn:microsoft.com/office/officeart/2005/8/layout/hList1"/>
    <dgm:cxn modelId="{E1DAF134-BD04-4F61-8958-66EEA04E48E6}" type="presOf" srcId="{64C4DE24-46DB-F942-AD91-0F9229833041}" destId="{E2D969BD-C70D-ED4B-A57F-EF0F3CD8A0BC}" srcOrd="0" destOrd="0" presId="urn:microsoft.com/office/officeart/2005/8/layout/hList1"/>
    <dgm:cxn modelId="{EB567F0E-FDD9-4D45-9662-47722D7C7C92}" type="presOf" srcId="{C8C24214-B6D8-F641-B623-496280671E48}" destId="{0EA2132B-632B-FF42-86F2-DE9BBD1066EF}" srcOrd="0" destOrd="2" presId="urn:microsoft.com/office/officeart/2005/8/layout/hList1"/>
    <dgm:cxn modelId="{60F63302-2131-400D-8D93-2F52EC4FF896}" type="presOf" srcId="{1046DB44-24AA-479E-ACA3-35A2BCF48C77}" destId="{92DCAE1A-6E18-5A45-AFE0-4417F0382B84}" srcOrd="0" destOrd="1" presId="urn:microsoft.com/office/officeart/2005/8/layout/hList1"/>
    <dgm:cxn modelId="{4C60C753-EBB9-44DE-A016-F39A45415CA6}" srcId="{8AF32A78-0AF1-7247-A80B-A7AB6CC3AC9D}" destId="{C7CB80B4-CF07-4557-8ABF-14A119FEE842}" srcOrd="2" destOrd="0" parTransId="{8D467AFA-F39D-441E-8245-775856AEE613}" sibTransId="{40C217DA-3878-4984-8540-95D09CFC190F}"/>
    <dgm:cxn modelId="{B7EEA256-73AA-444E-B9BE-E9DAABA086AD}" srcId="{8AF32A78-0AF1-7247-A80B-A7AB6CC3AC9D}" destId="{E0AFBF94-D75F-428E-B90D-C2C1AB7ACA47}" srcOrd="1" destOrd="0" parTransId="{F1D57F84-FC99-4F1D-BDE9-D1EC8ACA2E16}" sibTransId="{52835AD6-1D21-46D6-A9C9-EC0932E67389}"/>
    <dgm:cxn modelId="{B31B235E-0662-4D45-BA85-7E67A21F5C75}" type="presOf" srcId="{C7CB80B4-CF07-4557-8ABF-14A119FEE842}" destId="{E2D969BD-C70D-ED4B-A57F-EF0F3CD8A0BC}" srcOrd="0" destOrd="2" presId="urn:microsoft.com/office/officeart/2005/8/layout/hList1"/>
    <dgm:cxn modelId="{73B57B82-9EC2-4CE2-99F2-8AD08A354DE1}" type="presOf" srcId="{85730854-BE76-754C-B92D-8A48EEF8B97A}" destId="{9CC1E887-2CB8-3C4D-812E-04A86FB7E6FF}" srcOrd="0" destOrd="0" presId="urn:microsoft.com/office/officeart/2005/8/layout/hList1"/>
    <dgm:cxn modelId="{EDA766F8-F578-BA48-9570-A97A9C3FC7C7}" srcId="{EBE52A1D-C2AF-0645-9D6C-E646D4A52C9A}" destId="{7D686C18-38F6-FB43-BCF3-0CF7750DDA97}" srcOrd="3" destOrd="0" parTransId="{375DB7F3-16A3-AB4B-9520-981F1C08320A}" sibTransId="{DD8FA71F-584F-244B-9A89-1CA4EFE8BBB7}"/>
    <dgm:cxn modelId="{0DA8B8C7-27CD-A74B-B0D8-A147389376B4}" srcId="{7410A0F2-B85F-0F4D-9BA1-5FEEF78966A5}" destId="{510C5EDC-D4B4-A943-B0CE-4BEA40DF9D27}" srcOrd="0" destOrd="0" parTransId="{DC97162F-6681-BB4B-9C8A-7271C5784BFC}" sibTransId="{0379E48D-364F-5A4A-B1BB-5AA6C355F2EA}"/>
    <dgm:cxn modelId="{4746E74F-4204-4648-AB62-A781DD4E85A6}" type="presOf" srcId="{E0AFBF94-D75F-428E-B90D-C2C1AB7ACA47}" destId="{E2D969BD-C70D-ED4B-A57F-EF0F3CD8A0BC}" srcOrd="0" destOrd="1" presId="urn:microsoft.com/office/officeart/2005/8/layout/hList1"/>
    <dgm:cxn modelId="{BF6D8801-335C-4FC6-8687-18FB96E7FD2A}" type="presParOf" srcId="{82047CFD-CF8B-7143-858D-4144797D41DA}" destId="{DADF5F1E-8B8C-9E42-AC75-A6A77A315B91}" srcOrd="0" destOrd="0" presId="urn:microsoft.com/office/officeart/2005/8/layout/hList1"/>
    <dgm:cxn modelId="{BAD0A311-A5B1-47F2-A151-FC7D13BA3ED6}" type="presParOf" srcId="{DADF5F1E-8B8C-9E42-AC75-A6A77A315B91}" destId="{917C0F66-68C2-E74C-9C7A-BDDEEFA1B3D1}" srcOrd="0" destOrd="0" presId="urn:microsoft.com/office/officeart/2005/8/layout/hList1"/>
    <dgm:cxn modelId="{1AA12AFD-B1A3-4052-AB50-751AF5C65090}" type="presParOf" srcId="{DADF5F1E-8B8C-9E42-AC75-A6A77A315B91}" destId="{E2D969BD-C70D-ED4B-A57F-EF0F3CD8A0BC}" srcOrd="1" destOrd="0" presId="urn:microsoft.com/office/officeart/2005/8/layout/hList1"/>
    <dgm:cxn modelId="{AC6A98B8-18DF-4F22-B92C-66A10431ADB4}" type="presParOf" srcId="{82047CFD-CF8B-7143-858D-4144797D41DA}" destId="{FA76024F-FD45-9C45-8856-B062A5B7DCDB}" srcOrd="1" destOrd="0" presId="urn:microsoft.com/office/officeart/2005/8/layout/hList1"/>
    <dgm:cxn modelId="{D8111374-88CA-4261-B399-0AFA32965937}" type="presParOf" srcId="{82047CFD-CF8B-7143-858D-4144797D41DA}" destId="{12A41C22-46CA-244C-B3D0-A8151D49C3D5}" srcOrd="2" destOrd="0" presId="urn:microsoft.com/office/officeart/2005/8/layout/hList1"/>
    <dgm:cxn modelId="{50744EF8-8705-458E-AC3C-36FC0325C91D}" type="presParOf" srcId="{12A41C22-46CA-244C-B3D0-A8151D49C3D5}" destId="{FEC93A00-91E1-7643-BB94-E5B64A5D2385}" srcOrd="0" destOrd="0" presId="urn:microsoft.com/office/officeart/2005/8/layout/hList1"/>
    <dgm:cxn modelId="{624FA0CA-A9C2-428E-930D-F91059EA38AB}" type="presParOf" srcId="{12A41C22-46CA-244C-B3D0-A8151D49C3D5}" destId="{0EA2132B-632B-FF42-86F2-DE9BBD1066EF}" srcOrd="1" destOrd="0" presId="urn:microsoft.com/office/officeart/2005/8/layout/hList1"/>
    <dgm:cxn modelId="{25E39606-6115-4F96-89E6-A998DF142A75}" type="presParOf" srcId="{82047CFD-CF8B-7143-858D-4144797D41DA}" destId="{63E45105-C9EE-3E40-9604-51F7121D2768}" srcOrd="3" destOrd="0" presId="urn:microsoft.com/office/officeart/2005/8/layout/hList1"/>
    <dgm:cxn modelId="{0827A13E-8A9E-4FE6-A34D-E0AF94D5C964}" type="presParOf" srcId="{82047CFD-CF8B-7143-858D-4144797D41DA}" destId="{80E30AA4-3CB8-8C4A-88F9-170657665F65}" srcOrd="4" destOrd="0" presId="urn:microsoft.com/office/officeart/2005/8/layout/hList1"/>
    <dgm:cxn modelId="{8EF7E05D-C0F6-46FE-A7E4-460B91A81CF5}" type="presParOf" srcId="{80E30AA4-3CB8-8C4A-88F9-170657665F65}" destId="{6D987C10-58DA-2148-8D46-2B6366B4B224}" srcOrd="0" destOrd="0" presId="urn:microsoft.com/office/officeart/2005/8/layout/hList1"/>
    <dgm:cxn modelId="{093D4248-6B31-422C-81F9-5652F2932213}" type="presParOf" srcId="{80E30AA4-3CB8-8C4A-88F9-170657665F65}" destId="{92DCAE1A-6E18-5A45-AFE0-4417F0382B84}" srcOrd="1" destOrd="0" presId="urn:microsoft.com/office/officeart/2005/8/layout/hList1"/>
    <dgm:cxn modelId="{40AA5536-5FD3-4411-B601-EAB9A1B90916}" type="presParOf" srcId="{82047CFD-CF8B-7143-858D-4144797D41DA}" destId="{7F981276-4218-A240-9B0A-E112A690B30E}" srcOrd="5" destOrd="0" presId="urn:microsoft.com/office/officeart/2005/8/layout/hList1"/>
    <dgm:cxn modelId="{18A54CFC-D4CD-4D33-97A5-D31EC4EA766F}" type="presParOf" srcId="{82047CFD-CF8B-7143-858D-4144797D41DA}" destId="{1A63D794-F243-F549-872D-A11214986295}" srcOrd="6" destOrd="0" presId="urn:microsoft.com/office/officeart/2005/8/layout/hList1"/>
    <dgm:cxn modelId="{D9D7C49C-CD59-40F9-8323-45C11BF4449F}" type="presParOf" srcId="{1A63D794-F243-F549-872D-A11214986295}" destId="{3D826F80-8729-214F-A0A9-63BDF65231B4}" srcOrd="0" destOrd="0" presId="urn:microsoft.com/office/officeart/2005/8/layout/hList1"/>
    <dgm:cxn modelId="{DE097FD1-EC94-47C1-BB1D-B1159E3F12F4}" type="presParOf" srcId="{1A63D794-F243-F549-872D-A11214986295}" destId="{9CC1E887-2CB8-3C4D-812E-04A86FB7E6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dirty="0" smtClean="0"/>
            <a:t>For infectious, maternal &amp; child deaths</a:t>
          </a:r>
          <a:r>
            <a:rPr lang="en-US" sz="2100" b="0" smtClean="0"/>
            <a:t>, a </a:t>
          </a:r>
          <a:r>
            <a:rPr lang="en-US" sz="2100" b="1" smtClean="0"/>
            <a:t>grand </a:t>
          </a:r>
          <a:r>
            <a:rPr lang="en-US" sz="2100" b="1" dirty="0" smtClean="0"/>
            <a:t>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t>
        <a:bodyPr/>
        <a:lstStyle/>
        <a:p>
          <a:endParaRPr lang="en-US"/>
        </a:p>
      </dgm:t>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DE1BAADC-A18C-432B-974F-5ED81816C877}" srcId="{F9AB521A-78EC-4B62-B898-1B5FB51044F4}" destId="{B191B04D-2348-4084-A649-BE4C20834954}" srcOrd="0" destOrd="0" parTransId="{D55BA584-4FD1-4A9E-9CA3-D2FC295B6CC1}" sibTransId="{3820F3BF-455F-4EC6-B413-7451507C7AF4}"/>
    <dgm:cxn modelId="{A6040119-0DC9-4547-82C1-53D9936370B8}" srcId="{F9AB521A-78EC-4B62-B898-1B5FB51044F4}" destId="{6B712FDD-1DFC-495F-9037-02F2D4EB8E64}" srcOrd="1" destOrd="0" parTransId="{624F6539-42B3-4A0A-8215-40B2B0741E99}" sibTransId="{7F836DF2-726C-4C85-BE73-6C5466ED5C34}"/>
    <dgm:cxn modelId="{40EE3172-5D11-4D24-B2E9-C9210C292508}" type="presOf" srcId="{C8A3FE46-2BE9-4ACB-B6AC-0968DA4272F4}" destId="{93A892BD-4608-4626-BB26-BBE18A699F15}" srcOrd="0" destOrd="0" presId="urn:microsoft.com/office/officeart/2005/8/layout/pList1"/>
    <dgm:cxn modelId="{46E9D963-F638-4FD7-BD3B-62AA75B7DED0}" type="presOf" srcId="{6B712FDD-1DFC-495F-9037-02F2D4EB8E64}" destId="{D55A33CB-223C-4B1D-98EA-CE285CCBCA9C}" srcOrd="0" destOrd="0" presId="urn:microsoft.com/office/officeart/2005/8/layout/pList1"/>
    <dgm:cxn modelId="{46945D92-1F65-40B7-9C26-DC127F44B8C0}" type="presOf" srcId="{B191B04D-2348-4084-A649-BE4C20834954}" destId="{166B3DC3-57C5-4588-8193-50A50A6A04BC}" srcOrd="0" destOrd="0" presId="urn:microsoft.com/office/officeart/2005/8/layout/pList1"/>
    <dgm:cxn modelId="{B0D6968A-AA8E-42FE-8D1B-39F2B1D42616}" type="presOf" srcId="{973D022D-D7CB-4A98-8C17-2AD2B4EE032D}" destId="{22688878-D2C9-4171-9B15-CB0E57D572AC}" srcOrd="0" destOrd="0" presId="urn:microsoft.com/office/officeart/2005/8/layout/pList1"/>
    <dgm:cxn modelId="{865FDC24-C998-4174-9AE3-1A07704A9397}" type="presOf" srcId="{1A2FE04E-A496-4716-A3CE-48400F36CB5C}" destId="{74D14E95-1EF2-42C0-91C4-A40817A2F1D0}" srcOrd="0" destOrd="0" presId="urn:microsoft.com/office/officeart/2005/8/layout/pList1"/>
    <dgm:cxn modelId="{9EB1F73A-A2D5-4E90-84C9-44C788C143F1}" type="presOf" srcId="{7F836DF2-726C-4C85-BE73-6C5466ED5C34}" destId="{DC25C418-DD36-4B39-8DC3-0CAC3DE99869}" srcOrd="0" destOrd="0" presId="urn:microsoft.com/office/officeart/2005/8/layout/pList1"/>
    <dgm:cxn modelId="{C6A14F1E-EA07-4C1E-983E-E784AEA0EF41}" type="presOf" srcId="{3820F3BF-455F-4EC6-B413-7451507C7AF4}" destId="{DDBE4485-BA30-426D-ADA1-89A23D0C32DF}"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1AE8032-3A0F-48ED-9927-07EB27740492}" srcId="{F9AB521A-78EC-4B62-B898-1B5FB51044F4}" destId="{C8A3FE46-2BE9-4ACB-B6AC-0968DA4272F4}" srcOrd="2" destOrd="0" parTransId="{89A9433C-6E55-4ABE-9203-DFF591218B44}" sibTransId="{1A2FE04E-A496-4716-A3CE-48400F36CB5C}"/>
    <dgm:cxn modelId="{DB33382A-7812-486D-97A4-23C9A743329B}" type="presOf" srcId="{F9AB521A-78EC-4B62-B898-1B5FB51044F4}" destId="{38C61EC1-97D6-4FB0-BDCF-5BD33975884F}" srcOrd="0" destOrd="0" presId="urn:microsoft.com/office/officeart/2005/8/layout/pList1"/>
    <dgm:cxn modelId="{CB451ED8-818D-492E-9385-3087747EA15C}" type="presParOf" srcId="{38C61EC1-97D6-4FB0-BDCF-5BD33975884F}" destId="{C14670D3-CF0F-494D-ABC3-D262791CE85F}" srcOrd="0" destOrd="0" presId="urn:microsoft.com/office/officeart/2005/8/layout/pList1"/>
    <dgm:cxn modelId="{8DDCD81B-39F3-4A0A-84EC-B4532EB817E7}" type="presParOf" srcId="{C14670D3-CF0F-494D-ABC3-D262791CE85F}" destId="{C9E15850-EAA6-451F-A049-73AA861BFA55}" srcOrd="0" destOrd="0" presId="urn:microsoft.com/office/officeart/2005/8/layout/pList1"/>
    <dgm:cxn modelId="{850C79DD-AAAB-4F79-A5AB-BB437780A802}" type="presParOf" srcId="{C14670D3-CF0F-494D-ABC3-D262791CE85F}" destId="{166B3DC3-57C5-4588-8193-50A50A6A04BC}" srcOrd="1" destOrd="0" presId="urn:microsoft.com/office/officeart/2005/8/layout/pList1"/>
    <dgm:cxn modelId="{FB5FE100-BA2B-4DBF-9974-EE899CE6EB5F}" type="presParOf" srcId="{38C61EC1-97D6-4FB0-BDCF-5BD33975884F}" destId="{DDBE4485-BA30-426D-ADA1-89A23D0C32DF}" srcOrd="1" destOrd="0" presId="urn:microsoft.com/office/officeart/2005/8/layout/pList1"/>
    <dgm:cxn modelId="{24BC1662-4ED1-4A16-B424-2E74C6CF0558}" type="presParOf" srcId="{38C61EC1-97D6-4FB0-BDCF-5BD33975884F}" destId="{378852FE-7EDE-4F93-8B0C-EB9D20EFB9C3}" srcOrd="2" destOrd="0" presId="urn:microsoft.com/office/officeart/2005/8/layout/pList1"/>
    <dgm:cxn modelId="{F47B3A97-E36D-437A-B89C-41E10D02D098}" type="presParOf" srcId="{378852FE-7EDE-4F93-8B0C-EB9D20EFB9C3}" destId="{A881ECD3-DB4D-42AA-9ECC-20B69946F184}" srcOrd="0" destOrd="0" presId="urn:microsoft.com/office/officeart/2005/8/layout/pList1"/>
    <dgm:cxn modelId="{1BA79BAC-14D8-4A74-AA41-361AC17B86F6}" type="presParOf" srcId="{378852FE-7EDE-4F93-8B0C-EB9D20EFB9C3}" destId="{D55A33CB-223C-4B1D-98EA-CE285CCBCA9C}" srcOrd="1" destOrd="0" presId="urn:microsoft.com/office/officeart/2005/8/layout/pList1"/>
    <dgm:cxn modelId="{22D4C3BF-0A65-462C-8F91-EFF1338A6CD3}" type="presParOf" srcId="{38C61EC1-97D6-4FB0-BDCF-5BD33975884F}" destId="{DC25C418-DD36-4B39-8DC3-0CAC3DE99869}" srcOrd="3" destOrd="0" presId="urn:microsoft.com/office/officeart/2005/8/layout/pList1"/>
    <dgm:cxn modelId="{E61C9EEB-3CD7-4408-910B-8DB50C8395DA}" type="presParOf" srcId="{38C61EC1-97D6-4FB0-BDCF-5BD33975884F}" destId="{A588943C-907D-4DBA-BCE8-24BB0D900648}" srcOrd="4" destOrd="0" presId="urn:microsoft.com/office/officeart/2005/8/layout/pList1"/>
    <dgm:cxn modelId="{CFAF56E0-761B-45AC-ABB6-DBE2E4785D05}" type="presParOf" srcId="{A588943C-907D-4DBA-BCE8-24BB0D900648}" destId="{4AE60BE2-DED7-4F44-BF94-FD213B6A48E3}" srcOrd="0" destOrd="0" presId="urn:microsoft.com/office/officeart/2005/8/layout/pList1"/>
    <dgm:cxn modelId="{F12F6995-B282-400F-BE95-89C73B0AF3F4}" type="presParOf" srcId="{A588943C-907D-4DBA-BCE8-24BB0D900648}" destId="{93A892BD-4608-4626-BB26-BBE18A699F15}" srcOrd="1" destOrd="0" presId="urn:microsoft.com/office/officeart/2005/8/layout/pList1"/>
    <dgm:cxn modelId="{ABB8154E-11F6-4243-976D-99148353F14C}" type="presParOf" srcId="{38C61EC1-97D6-4FB0-BDCF-5BD33975884F}" destId="{74D14E95-1EF2-42C0-91C4-A40817A2F1D0}" srcOrd="5" destOrd="0" presId="urn:microsoft.com/office/officeart/2005/8/layout/pList1"/>
    <dgm:cxn modelId="{48158D3E-0C66-4461-87A4-7C8F43F55CE2}" type="presParOf" srcId="{38C61EC1-97D6-4FB0-BDCF-5BD33975884F}" destId="{63328273-9BC2-411C-B68E-31734A6D04E9}" srcOrd="6" destOrd="0" presId="urn:microsoft.com/office/officeart/2005/8/layout/pList1"/>
    <dgm:cxn modelId="{CA3E0C9F-2343-4562-BC7C-219205BF2832}" type="presParOf" srcId="{63328273-9BC2-411C-B68E-31734A6D04E9}" destId="{E04587CE-BD59-425A-88DF-05D0F7416E12}" srcOrd="0" destOrd="0" presId="urn:microsoft.com/office/officeart/2005/8/layout/pList1"/>
    <dgm:cxn modelId="{96AD49CD-DC57-4640-A630-550A4248D645}"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3BE119E0-6018-4E19-9DC9-46EE1A5FD3EB}" type="presOf" srcId="{5DBF63AF-4598-4D06-87FC-219E26A5526A}" destId="{C165E124-7468-4951-886F-96E50F92920D}" srcOrd="1" destOrd="0" presId="urn:microsoft.com/office/officeart/2005/8/layout/bProcess3"/>
    <dgm:cxn modelId="{8C13DECB-F44C-42DC-8AB8-94CC49C2B212}" type="presOf" srcId="{A8821CE6-D39A-4AAD-ACE6-B64AE313F71A}" destId="{C25D4326-D4BF-455B-A2BB-B2AF64D4C495}"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7CA77D4B-2C94-4CCE-BDF5-67D77A81115F}" srcId="{1E3C62C2-CD9F-4C67-9EA5-4D973241FBA2}" destId="{668E51A9-5D4C-4E49-B748-5B7F61710FF4}" srcOrd="4" destOrd="0" parTransId="{2BBA753D-2158-4646-975D-97ED8F89EFE8}" sibTransId="{5C019469-93DB-4293-BF62-EB7A4F5A3530}"/>
    <dgm:cxn modelId="{A97CF0C1-6121-4322-880A-B103DDAB701C}" type="presOf" srcId="{27585D9D-4195-4C82-8D6B-56D33B3D16A4}" destId="{0907965E-08B8-4EC3-B6C7-A0DEE27EA391}"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D9F7E2BD-F70D-4B80-9305-3607B344C791}" type="presOf" srcId="{5DBF63AF-4598-4D06-87FC-219E26A5526A}" destId="{81938ED4-87A3-4933-BE18-AD2095C98376}" srcOrd="0" destOrd="0" presId="urn:microsoft.com/office/officeart/2005/8/layout/bProcess3"/>
    <dgm:cxn modelId="{4F8A4E55-4410-440B-A282-CB6D5B320E76}" type="presOf" srcId="{5C019469-93DB-4293-BF62-EB7A4F5A3530}" destId="{0654E1FA-BE6B-4E5C-8BBF-72F142814CBE}"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8260DCAC-CFD3-4039-AD17-37FBE1B238EA}" type="presOf" srcId="{6727F3C0-3F78-4719-A7DE-755327BEF65A}" destId="{5482CBCA-92EB-4A12-A8EC-83F43D6F04A9}" srcOrd="0" destOrd="0" presId="urn:microsoft.com/office/officeart/2005/8/layout/bProcess3"/>
    <dgm:cxn modelId="{8D1AFE61-B65A-4D01-9833-2CE1EE80F0A9}" type="presOf" srcId="{C56C4E94-E37F-4873-87B4-7147F3E8CA66}" destId="{C75F71E0-3FB7-4DA9-B84A-8F90A94D5BDC}" srcOrd="0" destOrd="0" presId="urn:microsoft.com/office/officeart/2005/8/layout/bProcess3"/>
    <dgm:cxn modelId="{90B406D5-F9EF-46EE-8C67-52E9E6A918DE}" type="presOf" srcId="{5B5DBEEB-0500-4928-8184-671E84BFC1F4}" destId="{BDE36CF5-01A0-43A7-A99E-930F7BE6C652}" srcOrd="0" destOrd="0" presId="urn:microsoft.com/office/officeart/2005/8/layout/bProcess3"/>
    <dgm:cxn modelId="{C120AAC1-AC24-4A47-9E33-05C46B1E5B4C}" type="presOf" srcId="{6AE2C634-C1CD-4255-9B6E-9775764E4534}" destId="{F51A466E-1918-4340-90D3-29BC19DEF728}"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55403224-D62C-42EF-8C72-8F891DC5F0CA}" type="presOf" srcId="{5C019469-93DB-4293-BF62-EB7A4F5A3530}" destId="{5C2896DE-C1A3-457B-89B0-FFBB2B710D3C}" srcOrd="1" destOrd="0" presId="urn:microsoft.com/office/officeart/2005/8/layout/bProcess3"/>
    <dgm:cxn modelId="{CD5CA528-7574-405F-8518-6749CA279DF8}" type="presOf" srcId="{1E3C62C2-CD9F-4C67-9EA5-4D973241FBA2}" destId="{2B7A00C4-B92F-4A3A-8AB2-5EAC57C42BDB}" srcOrd="0" destOrd="0" presId="urn:microsoft.com/office/officeart/2005/8/layout/bProcess3"/>
    <dgm:cxn modelId="{0120799A-6DFE-427F-9386-B7419A5D05D7}" type="presOf" srcId="{FE97F464-E460-4049-A6DC-9472116955E4}" destId="{EC1858DD-EE0C-4BBA-96ED-EA49FDD95E8B}" srcOrd="0" destOrd="0" presId="urn:microsoft.com/office/officeart/2005/8/layout/bProcess3"/>
    <dgm:cxn modelId="{08236B81-145E-452E-B5B2-8547C37F3D48}" type="presOf" srcId="{FE97F464-E460-4049-A6DC-9472116955E4}" destId="{60F61DC0-4C7E-4294-87BA-AE652EFDD874}" srcOrd="1"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E6D507DC-F7BA-464F-BE8C-EF4D1936CD2B}" type="presOf" srcId="{668E51A9-5D4C-4E49-B748-5B7F61710FF4}" destId="{B0939418-6120-4A72-A1B1-48FB8F8E75D2}" srcOrd="0" destOrd="0" presId="urn:microsoft.com/office/officeart/2005/8/layout/bProcess3"/>
    <dgm:cxn modelId="{ADB906B4-7726-4510-AB9C-39FA3DAD81DF}" type="presOf" srcId="{5B5DBEEB-0500-4928-8184-671E84BFC1F4}" destId="{BF8189B9-2246-4C02-9A4E-C9F81A077674}" srcOrd="1" destOrd="0" presId="urn:microsoft.com/office/officeart/2005/8/layout/bProcess3"/>
    <dgm:cxn modelId="{79D8B67A-1D08-405F-9D7C-1CF7D5F6F288}" type="presOf" srcId="{021A1DFF-DCDD-45B5-9448-0685E10B5C3B}" destId="{97DA5FE5-D52C-46B8-800E-68538633792B}" srcOrd="0" destOrd="0" presId="urn:microsoft.com/office/officeart/2005/8/layout/bProcess3"/>
    <dgm:cxn modelId="{E76189E4-9A3C-45AF-82B8-82E35B39A12F}" type="presOf" srcId="{A8821CE6-D39A-4AAD-ACE6-B64AE313F71A}" destId="{85BB1E9A-F97B-4972-85FA-BD4C71B287A8}" srcOrd="1" destOrd="0" presId="urn:microsoft.com/office/officeart/2005/8/layout/bProcess3"/>
    <dgm:cxn modelId="{263FCA96-7909-455A-84CC-388480FF46A3}" type="presParOf" srcId="{2B7A00C4-B92F-4A3A-8AB2-5EAC57C42BDB}" destId="{97DA5FE5-D52C-46B8-800E-68538633792B}" srcOrd="0" destOrd="0" presId="urn:microsoft.com/office/officeart/2005/8/layout/bProcess3"/>
    <dgm:cxn modelId="{488A6CF5-F215-4B2E-9D92-EDDB24D4258F}" type="presParOf" srcId="{2B7A00C4-B92F-4A3A-8AB2-5EAC57C42BDB}" destId="{81938ED4-87A3-4933-BE18-AD2095C98376}" srcOrd="1" destOrd="0" presId="urn:microsoft.com/office/officeart/2005/8/layout/bProcess3"/>
    <dgm:cxn modelId="{DE42680D-348C-44EE-9C0A-D0185C3CAD34}" type="presParOf" srcId="{81938ED4-87A3-4933-BE18-AD2095C98376}" destId="{C165E124-7468-4951-886F-96E50F92920D}" srcOrd="0" destOrd="0" presId="urn:microsoft.com/office/officeart/2005/8/layout/bProcess3"/>
    <dgm:cxn modelId="{0DECF00A-35B0-4B4C-A65C-F13E45B3F179}" type="presParOf" srcId="{2B7A00C4-B92F-4A3A-8AB2-5EAC57C42BDB}" destId="{F51A466E-1918-4340-90D3-29BC19DEF728}" srcOrd="2" destOrd="0" presId="urn:microsoft.com/office/officeart/2005/8/layout/bProcess3"/>
    <dgm:cxn modelId="{AF2D3FBF-0951-44C7-BF47-4DB8D63B97B4}" type="presParOf" srcId="{2B7A00C4-B92F-4A3A-8AB2-5EAC57C42BDB}" destId="{C25D4326-D4BF-455B-A2BB-B2AF64D4C495}" srcOrd="3" destOrd="0" presId="urn:microsoft.com/office/officeart/2005/8/layout/bProcess3"/>
    <dgm:cxn modelId="{CB6B7D0E-1DAE-44E3-8197-37344FB015B7}" type="presParOf" srcId="{C25D4326-D4BF-455B-A2BB-B2AF64D4C495}" destId="{85BB1E9A-F97B-4972-85FA-BD4C71B287A8}" srcOrd="0" destOrd="0" presId="urn:microsoft.com/office/officeart/2005/8/layout/bProcess3"/>
    <dgm:cxn modelId="{2DFB7612-17FF-4257-A340-04298CD54B92}" type="presParOf" srcId="{2B7A00C4-B92F-4A3A-8AB2-5EAC57C42BDB}" destId="{C75F71E0-3FB7-4DA9-B84A-8F90A94D5BDC}" srcOrd="4" destOrd="0" presId="urn:microsoft.com/office/officeart/2005/8/layout/bProcess3"/>
    <dgm:cxn modelId="{02744404-0387-4FB4-8E16-87A92192A0FC}" type="presParOf" srcId="{2B7A00C4-B92F-4A3A-8AB2-5EAC57C42BDB}" destId="{EC1858DD-EE0C-4BBA-96ED-EA49FDD95E8B}" srcOrd="5" destOrd="0" presId="urn:microsoft.com/office/officeart/2005/8/layout/bProcess3"/>
    <dgm:cxn modelId="{1507EE12-39E9-4A96-992F-F3D53491029D}" type="presParOf" srcId="{EC1858DD-EE0C-4BBA-96ED-EA49FDD95E8B}" destId="{60F61DC0-4C7E-4294-87BA-AE652EFDD874}" srcOrd="0" destOrd="0" presId="urn:microsoft.com/office/officeart/2005/8/layout/bProcess3"/>
    <dgm:cxn modelId="{3C21A02F-499C-4474-9E97-8A5BA21C7065}" type="presParOf" srcId="{2B7A00C4-B92F-4A3A-8AB2-5EAC57C42BDB}" destId="{5482CBCA-92EB-4A12-A8EC-83F43D6F04A9}" srcOrd="6" destOrd="0" presId="urn:microsoft.com/office/officeart/2005/8/layout/bProcess3"/>
    <dgm:cxn modelId="{D7D51780-EDA3-4B03-987C-EF40767B0296}" type="presParOf" srcId="{2B7A00C4-B92F-4A3A-8AB2-5EAC57C42BDB}" destId="{BDE36CF5-01A0-43A7-A99E-930F7BE6C652}" srcOrd="7" destOrd="0" presId="urn:microsoft.com/office/officeart/2005/8/layout/bProcess3"/>
    <dgm:cxn modelId="{757C8465-1BDD-4600-8663-68CA429C8FB7}" type="presParOf" srcId="{BDE36CF5-01A0-43A7-A99E-930F7BE6C652}" destId="{BF8189B9-2246-4C02-9A4E-C9F81A077674}" srcOrd="0" destOrd="0" presId="urn:microsoft.com/office/officeart/2005/8/layout/bProcess3"/>
    <dgm:cxn modelId="{90DD95E1-E16B-4774-B422-09395A74326F}" type="presParOf" srcId="{2B7A00C4-B92F-4A3A-8AB2-5EAC57C42BDB}" destId="{B0939418-6120-4A72-A1B1-48FB8F8E75D2}" srcOrd="8" destOrd="0" presId="urn:microsoft.com/office/officeart/2005/8/layout/bProcess3"/>
    <dgm:cxn modelId="{266A8EED-3678-476D-A206-5A1231760BB6}" type="presParOf" srcId="{2B7A00C4-B92F-4A3A-8AB2-5EAC57C42BDB}" destId="{0654E1FA-BE6B-4E5C-8BBF-72F142814CBE}" srcOrd="9" destOrd="0" presId="urn:microsoft.com/office/officeart/2005/8/layout/bProcess3"/>
    <dgm:cxn modelId="{51D72F79-0743-4E5D-B2DA-C4189E068FBB}" type="presParOf" srcId="{0654E1FA-BE6B-4E5C-8BBF-72F142814CBE}" destId="{5C2896DE-C1A3-457B-89B0-FFBB2B710D3C}" srcOrd="0" destOrd="0" presId="urn:microsoft.com/office/officeart/2005/8/layout/bProcess3"/>
    <dgm:cxn modelId="{909393C2-7ACA-40C6-B0F9-22279BECB4F5}"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a:ln w="76200">
          <a:solidFill>
            <a:schemeClr val="accent2"/>
          </a:solidFill>
        </a:ln>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1B3DC414-0760-4DB5-9EF3-748F6C802BE4}" type="presOf" srcId="{5DBF63AF-4598-4D06-87FC-219E26A5526A}" destId="{C165E124-7468-4951-886F-96E50F92920D}" srcOrd="1" destOrd="0" presId="urn:microsoft.com/office/officeart/2005/8/layout/bProcess3"/>
    <dgm:cxn modelId="{3D3D047D-D51B-4D3A-9BD6-1AD57C895F4C}" type="presOf" srcId="{A8821CE6-D39A-4AAD-ACE6-B64AE313F71A}" destId="{85BB1E9A-F97B-4972-85FA-BD4C71B287A8}" srcOrd="1" destOrd="0" presId="urn:microsoft.com/office/officeart/2005/8/layout/bProcess3"/>
    <dgm:cxn modelId="{E638C0F1-922C-42D6-A15A-44EA16F5D358}" type="presOf" srcId="{5B5DBEEB-0500-4928-8184-671E84BFC1F4}" destId="{BDE36CF5-01A0-43A7-A99E-930F7BE6C652}" srcOrd="0" destOrd="0" presId="urn:microsoft.com/office/officeart/2005/8/layout/bProcess3"/>
    <dgm:cxn modelId="{C343BB28-4101-4750-98C7-845B9033613F}" type="presOf" srcId="{A8821CE6-D39A-4AAD-ACE6-B64AE313F71A}" destId="{C25D4326-D4BF-455B-A2BB-B2AF64D4C495}"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D78DEF0-4982-4465-901A-5C38946752EA}" type="presOf" srcId="{5C019469-93DB-4293-BF62-EB7A4F5A3530}" destId="{0654E1FA-BE6B-4E5C-8BBF-72F142814CBE}" srcOrd="0" destOrd="0" presId="urn:microsoft.com/office/officeart/2005/8/layout/bProcess3"/>
    <dgm:cxn modelId="{CAC2FA96-54CC-4C5B-86F0-E3342E4FA8B5}" type="presOf" srcId="{5C019469-93DB-4293-BF62-EB7A4F5A3530}" destId="{5C2896DE-C1A3-457B-89B0-FFBB2B710D3C}" srcOrd="1" destOrd="0" presId="urn:microsoft.com/office/officeart/2005/8/layout/bProcess3"/>
    <dgm:cxn modelId="{F10219B3-C656-4769-9278-994676B092C5}"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6864BB62-F382-4705-9992-EED6A414C748}" type="presOf" srcId="{5B5DBEEB-0500-4928-8184-671E84BFC1F4}" destId="{BF8189B9-2246-4C02-9A4E-C9F81A077674}" srcOrd="1" destOrd="0" presId="urn:microsoft.com/office/officeart/2005/8/layout/bProcess3"/>
    <dgm:cxn modelId="{F4BE6D66-65B3-4267-99F4-A8391F656260}" type="presOf" srcId="{C56C4E94-E37F-4873-87B4-7147F3E8CA66}" destId="{C75F71E0-3FB7-4DA9-B84A-8F90A94D5BDC}" srcOrd="0" destOrd="0" presId="urn:microsoft.com/office/officeart/2005/8/layout/bProcess3"/>
    <dgm:cxn modelId="{3B3E71B0-D5EA-4B3E-9D99-E24951197D92}" type="presOf" srcId="{021A1DFF-DCDD-45B5-9448-0685E10B5C3B}" destId="{97DA5FE5-D52C-46B8-800E-68538633792B}" srcOrd="0" destOrd="0" presId="urn:microsoft.com/office/officeart/2005/8/layout/bProcess3"/>
    <dgm:cxn modelId="{54029C39-C21E-4476-A3E1-0CCC868F0D28}" type="presOf" srcId="{FE97F464-E460-4049-A6DC-9472116955E4}" destId="{EC1858DD-EE0C-4BBA-96ED-EA49FDD95E8B}" srcOrd="0" destOrd="0" presId="urn:microsoft.com/office/officeart/2005/8/layout/bProcess3"/>
    <dgm:cxn modelId="{C49F331E-9671-43BD-8F37-A17A9CB3C51C}" type="presOf" srcId="{1E3C62C2-CD9F-4C67-9EA5-4D973241FBA2}" destId="{2B7A00C4-B92F-4A3A-8AB2-5EAC57C42BDB}"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3ABA8840-2CD9-48FB-A5FB-38C3E0482076}" type="presOf" srcId="{27585D9D-4195-4C82-8D6B-56D33B3D16A4}" destId="{0907965E-08B8-4EC3-B6C7-A0DEE27EA391}" srcOrd="0" destOrd="0" presId="urn:microsoft.com/office/officeart/2005/8/layout/bProcess3"/>
    <dgm:cxn modelId="{E45003A6-65EF-480B-916A-E135CFE4A6A6}" type="presOf" srcId="{5DBF63AF-4598-4D06-87FC-219E26A5526A}" destId="{81938ED4-87A3-4933-BE18-AD2095C98376}" srcOrd="0" destOrd="0" presId="urn:microsoft.com/office/officeart/2005/8/layout/bProcess3"/>
    <dgm:cxn modelId="{C70BD9D1-3AE1-4F3A-8EBF-FF54AE589383}" type="presOf" srcId="{668E51A9-5D4C-4E49-B748-5B7F61710FF4}" destId="{B0939418-6120-4A72-A1B1-48FB8F8E75D2}"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77629DDE-8C07-462E-9882-42699A0345FD}" type="presOf" srcId="{FE97F464-E460-4049-A6DC-9472116955E4}" destId="{60F61DC0-4C7E-4294-87BA-AE652EFDD874}" srcOrd="1" destOrd="0" presId="urn:microsoft.com/office/officeart/2005/8/layout/bProcess3"/>
    <dgm:cxn modelId="{33A04722-9F93-478F-BD55-1F74F8A8359A}" type="presOf" srcId="{6727F3C0-3F78-4719-A7DE-755327BEF65A}" destId="{5482CBCA-92EB-4A12-A8EC-83F43D6F04A9}" srcOrd="0" destOrd="0" presId="urn:microsoft.com/office/officeart/2005/8/layout/bProcess3"/>
    <dgm:cxn modelId="{D851ACAB-0148-4C21-861F-839830D423DD}" type="presParOf" srcId="{2B7A00C4-B92F-4A3A-8AB2-5EAC57C42BDB}" destId="{97DA5FE5-D52C-46B8-800E-68538633792B}" srcOrd="0" destOrd="0" presId="urn:microsoft.com/office/officeart/2005/8/layout/bProcess3"/>
    <dgm:cxn modelId="{9260417F-8060-4597-8093-C8D95870FC7E}" type="presParOf" srcId="{2B7A00C4-B92F-4A3A-8AB2-5EAC57C42BDB}" destId="{81938ED4-87A3-4933-BE18-AD2095C98376}" srcOrd="1" destOrd="0" presId="urn:microsoft.com/office/officeart/2005/8/layout/bProcess3"/>
    <dgm:cxn modelId="{C7129613-39F5-4EE5-A48E-DBCEB0DEB91D}" type="presParOf" srcId="{81938ED4-87A3-4933-BE18-AD2095C98376}" destId="{C165E124-7468-4951-886F-96E50F92920D}" srcOrd="0" destOrd="0" presId="urn:microsoft.com/office/officeart/2005/8/layout/bProcess3"/>
    <dgm:cxn modelId="{2BC81E10-CEB1-4930-A551-5FF5DF22C80F}" type="presParOf" srcId="{2B7A00C4-B92F-4A3A-8AB2-5EAC57C42BDB}" destId="{F51A466E-1918-4340-90D3-29BC19DEF728}" srcOrd="2" destOrd="0" presId="urn:microsoft.com/office/officeart/2005/8/layout/bProcess3"/>
    <dgm:cxn modelId="{579A86E5-17C1-45B4-9F65-273515ECDC61}" type="presParOf" srcId="{2B7A00C4-B92F-4A3A-8AB2-5EAC57C42BDB}" destId="{C25D4326-D4BF-455B-A2BB-B2AF64D4C495}" srcOrd="3" destOrd="0" presId="urn:microsoft.com/office/officeart/2005/8/layout/bProcess3"/>
    <dgm:cxn modelId="{2B3803CA-C8FA-4C8C-A01B-2FC6496105C4}" type="presParOf" srcId="{C25D4326-D4BF-455B-A2BB-B2AF64D4C495}" destId="{85BB1E9A-F97B-4972-85FA-BD4C71B287A8}" srcOrd="0" destOrd="0" presId="urn:microsoft.com/office/officeart/2005/8/layout/bProcess3"/>
    <dgm:cxn modelId="{D5015F0D-648A-47B7-BA9E-EB51F6CB886D}" type="presParOf" srcId="{2B7A00C4-B92F-4A3A-8AB2-5EAC57C42BDB}" destId="{C75F71E0-3FB7-4DA9-B84A-8F90A94D5BDC}" srcOrd="4" destOrd="0" presId="urn:microsoft.com/office/officeart/2005/8/layout/bProcess3"/>
    <dgm:cxn modelId="{3097EAA7-872F-4711-8027-BA39E4A5FAD5}" type="presParOf" srcId="{2B7A00C4-B92F-4A3A-8AB2-5EAC57C42BDB}" destId="{EC1858DD-EE0C-4BBA-96ED-EA49FDD95E8B}" srcOrd="5" destOrd="0" presId="urn:microsoft.com/office/officeart/2005/8/layout/bProcess3"/>
    <dgm:cxn modelId="{06696EFC-8D53-489C-A39E-11C138312A45}" type="presParOf" srcId="{EC1858DD-EE0C-4BBA-96ED-EA49FDD95E8B}" destId="{60F61DC0-4C7E-4294-87BA-AE652EFDD874}" srcOrd="0" destOrd="0" presId="urn:microsoft.com/office/officeart/2005/8/layout/bProcess3"/>
    <dgm:cxn modelId="{6651B11C-0816-45DD-AF49-80BA461693C3}" type="presParOf" srcId="{2B7A00C4-B92F-4A3A-8AB2-5EAC57C42BDB}" destId="{5482CBCA-92EB-4A12-A8EC-83F43D6F04A9}" srcOrd="6" destOrd="0" presId="urn:microsoft.com/office/officeart/2005/8/layout/bProcess3"/>
    <dgm:cxn modelId="{9D653B18-23FC-4C3E-8A9A-F1B3F0237BC7}" type="presParOf" srcId="{2B7A00C4-B92F-4A3A-8AB2-5EAC57C42BDB}" destId="{BDE36CF5-01A0-43A7-A99E-930F7BE6C652}" srcOrd="7" destOrd="0" presId="urn:microsoft.com/office/officeart/2005/8/layout/bProcess3"/>
    <dgm:cxn modelId="{DF9B85FF-3BB3-46F2-BC33-C3C846FB9129}" type="presParOf" srcId="{BDE36CF5-01A0-43A7-A99E-930F7BE6C652}" destId="{BF8189B9-2246-4C02-9A4E-C9F81A077674}" srcOrd="0" destOrd="0" presId="urn:microsoft.com/office/officeart/2005/8/layout/bProcess3"/>
    <dgm:cxn modelId="{6C0B4E14-DB08-499A-89BE-341F38308C2A}" type="presParOf" srcId="{2B7A00C4-B92F-4A3A-8AB2-5EAC57C42BDB}" destId="{B0939418-6120-4A72-A1B1-48FB8F8E75D2}" srcOrd="8" destOrd="0" presId="urn:microsoft.com/office/officeart/2005/8/layout/bProcess3"/>
    <dgm:cxn modelId="{4532D6E4-4E88-423E-8161-F04BE1F01872}" type="presParOf" srcId="{2B7A00C4-B92F-4A3A-8AB2-5EAC57C42BDB}" destId="{0654E1FA-BE6B-4E5C-8BBF-72F142814CBE}" srcOrd="9" destOrd="0" presId="urn:microsoft.com/office/officeart/2005/8/layout/bProcess3"/>
    <dgm:cxn modelId="{04F296BE-9C39-4D2D-8346-832D2C88953D}" type="presParOf" srcId="{0654E1FA-BE6B-4E5C-8BBF-72F142814CBE}" destId="{5C2896DE-C1A3-457B-89B0-FFBB2B710D3C}" srcOrd="0" destOrd="0" presId="urn:microsoft.com/office/officeart/2005/8/layout/bProcess3"/>
    <dgm:cxn modelId="{9AD85227-9BB4-4291-AEE4-F6F0FB1C2684}"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1400" b="0" dirty="0" smtClean="0"/>
            <a:t>For infectious, maternal &amp; child deaths, a </a:t>
          </a:r>
          <a:r>
            <a:rPr lang="en-US" sz="1400" b="1" dirty="0" smtClean="0"/>
            <a:t>grand convergence </a:t>
          </a:r>
          <a:r>
            <a:rPr lang="en-US" sz="1400" b="0" dirty="0" smtClean="0"/>
            <a:t>is possible by 2035  </a:t>
          </a:r>
          <a:endParaRPr lang="en-US" sz="14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1400" dirty="0" smtClean="0"/>
            <a:t>The </a:t>
          </a:r>
          <a:r>
            <a:rPr lang="en-US" sz="1400" b="1" dirty="0" smtClean="0"/>
            <a:t>returns from investing in convergence </a:t>
          </a:r>
          <a:r>
            <a:rPr lang="en-US" sz="1400" dirty="0" smtClean="0"/>
            <a:t>are impressive</a:t>
          </a:r>
          <a:endParaRPr lang="en-US" sz="14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1400" dirty="0" smtClean="0"/>
            <a:t>DAH is likely to</a:t>
          </a:r>
          <a:r>
            <a:rPr lang="en-US" sz="1400" b="0" dirty="0" smtClean="0"/>
            <a:t> shift away from supportive </a:t>
          </a:r>
          <a:r>
            <a:rPr lang="en-US" sz="1400" b="1" dirty="0" smtClean="0"/>
            <a:t>towards</a:t>
          </a:r>
          <a:r>
            <a:rPr lang="en-US" sz="1400" b="0" dirty="0" smtClean="0"/>
            <a:t> </a:t>
          </a:r>
          <a:r>
            <a:rPr lang="en-US" sz="1400" b="1" dirty="0" smtClean="0"/>
            <a:t>core functions</a:t>
          </a:r>
          <a:endParaRPr lang="en-US" sz="14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1400" b="1" dirty="0" smtClean="0">
              <a:solidFill>
                <a:schemeClr val="tx1"/>
              </a:solidFill>
            </a:rPr>
            <a:t>Fiscal policies </a:t>
          </a:r>
          <a:r>
            <a:rPr lang="en-GB" sz="1400" dirty="0" smtClean="0">
              <a:solidFill>
                <a:schemeClr val="tx1"/>
              </a:solidFill>
            </a:rPr>
            <a:t>are  powerful, underused lever for curbing NCDs &amp; injuries</a:t>
          </a:r>
          <a:endParaRPr lang="en-US" sz="14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3547"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13294" custLinFactNeighborX="-51706" custLinFactNeighborY="-200000">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CAD718FD-3649-4BD6-8B42-4D0DF323AB99}" srcId="{F9AB521A-78EC-4B62-B898-1B5FB51044F4}" destId="{973D022D-D7CB-4A98-8C17-2AD2B4EE032D}" srcOrd="3" destOrd="0" parTransId="{A5B8B27E-A610-4946-92F6-884221753F70}" sibTransId="{36DB0846-C51B-41AC-9895-D8EF967C7BDB}"/>
    <dgm:cxn modelId="{3E098DC0-CE34-4792-BB56-9E40F68D3132}" type="presOf" srcId="{1A2FE04E-A496-4716-A3CE-48400F36CB5C}" destId="{74D14E95-1EF2-42C0-91C4-A40817A2F1D0}" srcOrd="0" destOrd="0" presId="urn:microsoft.com/office/officeart/2005/8/layout/pList1"/>
    <dgm:cxn modelId="{92570C2B-6B7F-468B-BC7B-7C9D72B0929A}" type="presOf" srcId="{3820F3BF-455F-4EC6-B413-7451507C7AF4}" destId="{DDBE4485-BA30-426D-ADA1-89A23D0C32DF}"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4AF6F61F-7711-4AA6-B8DA-46CBCC398821}" type="presOf" srcId="{7F836DF2-726C-4C85-BE73-6C5466ED5C34}" destId="{DC25C418-DD36-4B39-8DC3-0CAC3DE99869}" srcOrd="0" destOrd="0" presId="urn:microsoft.com/office/officeart/2005/8/layout/pList1"/>
    <dgm:cxn modelId="{DE1BAADC-A18C-432B-974F-5ED81816C877}" srcId="{F9AB521A-78EC-4B62-B898-1B5FB51044F4}" destId="{B191B04D-2348-4084-A649-BE4C20834954}" srcOrd="0" destOrd="0" parTransId="{D55BA584-4FD1-4A9E-9CA3-D2FC295B6CC1}" sibTransId="{3820F3BF-455F-4EC6-B413-7451507C7AF4}"/>
    <dgm:cxn modelId="{9F7B1E05-B94F-476B-AE4D-8112B8E3442A}" type="presOf" srcId="{6B712FDD-1DFC-495F-9037-02F2D4EB8E64}" destId="{D55A33CB-223C-4B1D-98EA-CE285CCBCA9C}" srcOrd="0" destOrd="0" presId="urn:microsoft.com/office/officeart/2005/8/layout/pList1"/>
    <dgm:cxn modelId="{857FEAEC-1CB9-43C8-89D8-257DB3BEDFAD}" type="presOf" srcId="{973D022D-D7CB-4A98-8C17-2AD2B4EE032D}" destId="{22688878-D2C9-4171-9B15-CB0E57D572AC}" srcOrd="0" destOrd="0" presId="urn:microsoft.com/office/officeart/2005/8/layout/pList1"/>
    <dgm:cxn modelId="{0B66CB73-C2C6-445D-ADCA-F4F2078FC67A}" type="presOf" srcId="{C8A3FE46-2BE9-4ACB-B6AC-0968DA4272F4}" destId="{93A892BD-4608-4626-BB26-BBE18A699F15}" srcOrd="0" destOrd="0" presId="urn:microsoft.com/office/officeart/2005/8/layout/pList1"/>
    <dgm:cxn modelId="{4FC292DF-741B-4CAD-8072-3817036B6503}" type="presOf" srcId="{B191B04D-2348-4084-A649-BE4C20834954}" destId="{166B3DC3-57C5-4588-8193-50A50A6A04BC}" srcOrd="0" destOrd="0" presId="urn:microsoft.com/office/officeart/2005/8/layout/pList1"/>
    <dgm:cxn modelId="{0D4C23D0-B999-4C9B-B878-25CD60CCD408}" type="presOf" srcId="{F9AB521A-78EC-4B62-B898-1B5FB51044F4}" destId="{38C61EC1-97D6-4FB0-BDCF-5BD33975884F}" srcOrd="0" destOrd="0" presId="urn:microsoft.com/office/officeart/2005/8/layout/pList1"/>
    <dgm:cxn modelId="{6649ABA4-B993-416D-BC0A-04C738A3F1E1}" type="presParOf" srcId="{38C61EC1-97D6-4FB0-BDCF-5BD33975884F}" destId="{C14670D3-CF0F-494D-ABC3-D262791CE85F}" srcOrd="0" destOrd="0" presId="urn:microsoft.com/office/officeart/2005/8/layout/pList1"/>
    <dgm:cxn modelId="{C26C7A25-57D9-4B58-A9F5-D8AFAB600DD5}" type="presParOf" srcId="{C14670D3-CF0F-494D-ABC3-D262791CE85F}" destId="{C9E15850-EAA6-451F-A049-73AA861BFA55}" srcOrd="0" destOrd="0" presId="urn:microsoft.com/office/officeart/2005/8/layout/pList1"/>
    <dgm:cxn modelId="{DD12A70A-F3A0-4D3F-B666-CD6811D3AC36}" type="presParOf" srcId="{C14670D3-CF0F-494D-ABC3-D262791CE85F}" destId="{166B3DC3-57C5-4588-8193-50A50A6A04BC}" srcOrd="1" destOrd="0" presId="urn:microsoft.com/office/officeart/2005/8/layout/pList1"/>
    <dgm:cxn modelId="{262E4803-3544-4DC7-B56D-8EE96CAB7B2E}" type="presParOf" srcId="{38C61EC1-97D6-4FB0-BDCF-5BD33975884F}" destId="{DDBE4485-BA30-426D-ADA1-89A23D0C32DF}" srcOrd="1" destOrd="0" presId="urn:microsoft.com/office/officeart/2005/8/layout/pList1"/>
    <dgm:cxn modelId="{8D4D54A3-847B-4F9F-A8BF-8E622DC34D03}" type="presParOf" srcId="{38C61EC1-97D6-4FB0-BDCF-5BD33975884F}" destId="{378852FE-7EDE-4F93-8B0C-EB9D20EFB9C3}" srcOrd="2" destOrd="0" presId="urn:microsoft.com/office/officeart/2005/8/layout/pList1"/>
    <dgm:cxn modelId="{A0418C98-B8EA-4D70-9B70-7F58A78136BE}" type="presParOf" srcId="{378852FE-7EDE-4F93-8B0C-EB9D20EFB9C3}" destId="{A881ECD3-DB4D-42AA-9ECC-20B69946F184}" srcOrd="0" destOrd="0" presId="urn:microsoft.com/office/officeart/2005/8/layout/pList1"/>
    <dgm:cxn modelId="{8172D23E-47B2-428D-91A1-FC6AB9230D98}" type="presParOf" srcId="{378852FE-7EDE-4F93-8B0C-EB9D20EFB9C3}" destId="{D55A33CB-223C-4B1D-98EA-CE285CCBCA9C}" srcOrd="1" destOrd="0" presId="urn:microsoft.com/office/officeart/2005/8/layout/pList1"/>
    <dgm:cxn modelId="{E3E56836-E00A-49F9-9A81-52535A454FB0}" type="presParOf" srcId="{38C61EC1-97D6-4FB0-BDCF-5BD33975884F}" destId="{DC25C418-DD36-4B39-8DC3-0CAC3DE99869}" srcOrd="3" destOrd="0" presId="urn:microsoft.com/office/officeart/2005/8/layout/pList1"/>
    <dgm:cxn modelId="{204618B0-A3C3-4600-9194-591CC2008926}" type="presParOf" srcId="{38C61EC1-97D6-4FB0-BDCF-5BD33975884F}" destId="{A588943C-907D-4DBA-BCE8-24BB0D900648}" srcOrd="4" destOrd="0" presId="urn:microsoft.com/office/officeart/2005/8/layout/pList1"/>
    <dgm:cxn modelId="{42B5BE08-02D6-4C10-888D-A5750871056F}" type="presParOf" srcId="{A588943C-907D-4DBA-BCE8-24BB0D900648}" destId="{4AE60BE2-DED7-4F44-BF94-FD213B6A48E3}" srcOrd="0" destOrd="0" presId="urn:microsoft.com/office/officeart/2005/8/layout/pList1"/>
    <dgm:cxn modelId="{0985A679-6582-4B9B-8304-1A2DBB6055A2}" type="presParOf" srcId="{A588943C-907D-4DBA-BCE8-24BB0D900648}" destId="{93A892BD-4608-4626-BB26-BBE18A699F15}" srcOrd="1" destOrd="0" presId="urn:microsoft.com/office/officeart/2005/8/layout/pList1"/>
    <dgm:cxn modelId="{B31ECC33-7B3A-4D61-87E4-ED7278BF537C}" type="presParOf" srcId="{38C61EC1-97D6-4FB0-BDCF-5BD33975884F}" destId="{74D14E95-1EF2-42C0-91C4-A40817A2F1D0}" srcOrd="5" destOrd="0" presId="urn:microsoft.com/office/officeart/2005/8/layout/pList1"/>
    <dgm:cxn modelId="{DF8188C7-0F91-454F-9F57-6F9C393766A1}" type="presParOf" srcId="{38C61EC1-97D6-4FB0-BDCF-5BD33975884F}" destId="{63328273-9BC2-411C-B68E-31734A6D04E9}" srcOrd="6" destOrd="0" presId="urn:microsoft.com/office/officeart/2005/8/layout/pList1"/>
    <dgm:cxn modelId="{BD717DDC-76DC-4240-B04E-3F67D1E7ECEA}" type="presParOf" srcId="{63328273-9BC2-411C-B68E-31734A6D04E9}" destId="{E04587CE-BD59-425A-88DF-05D0F7416E12}" srcOrd="0" destOrd="0" presId="urn:microsoft.com/office/officeart/2005/8/layout/pList1"/>
    <dgm:cxn modelId="{053F0BB7-3F9C-4927-BE63-F3BE99717F46}"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C9BF87D5-FEB7-4973-9167-63CBB00A88EF}" type="presOf" srcId="{C56C4E94-E37F-4873-87B4-7147F3E8CA66}" destId="{C75F71E0-3FB7-4DA9-B84A-8F90A94D5BDC}" srcOrd="0" destOrd="0" presId="urn:microsoft.com/office/officeart/2005/8/layout/bProcess3"/>
    <dgm:cxn modelId="{882A245E-0E56-48BF-B2F4-B25F95123146}" type="presOf" srcId="{27585D9D-4195-4C82-8D6B-56D33B3D16A4}" destId="{0907965E-08B8-4EC3-B6C7-A0DEE27EA391}" srcOrd="0" destOrd="0" presId="urn:microsoft.com/office/officeart/2005/8/layout/bProcess3"/>
    <dgm:cxn modelId="{3B31650A-8A33-4A5A-9AD4-F2BDC2ECC962}" type="presOf" srcId="{5B5DBEEB-0500-4928-8184-671E84BFC1F4}" destId="{BF8189B9-2246-4C02-9A4E-C9F81A077674}" srcOrd="1" destOrd="0" presId="urn:microsoft.com/office/officeart/2005/8/layout/bProcess3"/>
    <dgm:cxn modelId="{61F05900-EEB6-46CB-BF60-F2370490EE07}" type="presOf" srcId="{A8821CE6-D39A-4AAD-ACE6-B64AE313F71A}" destId="{85BB1E9A-F97B-4972-85FA-BD4C71B287A8}" srcOrd="1" destOrd="0" presId="urn:microsoft.com/office/officeart/2005/8/layout/bProcess3"/>
    <dgm:cxn modelId="{AB3A3B39-865D-4AF8-843B-ACC0F63AF93E}" type="presOf" srcId="{021A1DFF-DCDD-45B5-9448-0685E10B5C3B}" destId="{97DA5FE5-D52C-46B8-800E-68538633792B}"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5F23625-8AA4-448F-8942-F8EAE6AC5B9A}" type="presOf" srcId="{FE97F464-E460-4049-A6DC-9472116955E4}" destId="{60F61DC0-4C7E-4294-87BA-AE652EFDD874}" srcOrd="1" destOrd="0" presId="urn:microsoft.com/office/officeart/2005/8/layout/bProcess3"/>
    <dgm:cxn modelId="{D86814F4-8464-463C-B842-656100172D3E}" type="presOf" srcId="{FE97F464-E460-4049-A6DC-9472116955E4}" destId="{EC1858DD-EE0C-4BBA-96ED-EA49FDD95E8B}" srcOrd="0" destOrd="0" presId="urn:microsoft.com/office/officeart/2005/8/layout/bProcess3"/>
    <dgm:cxn modelId="{70FAC8DE-FFC9-4200-862D-63ECA42495FB}"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3F7DE22E-5545-47C3-AED2-3D1EC21C0AC4}" type="presOf" srcId="{5B5DBEEB-0500-4928-8184-671E84BFC1F4}" destId="{BDE36CF5-01A0-43A7-A99E-930F7BE6C652}" srcOrd="0" destOrd="0" presId="urn:microsoft.com/office/officeart/2005/8/layout/bProcess3"/>
    <dgm:cxn modelId="{202968EA-F189-4CDA-A3F6-4BCA846BE12E}" type="presOf" srcId="{A8821CE6-D39A-4AAD-ACE6-B64AE313F71A}" destId="{C25D4326-D4BF-455B-A2BB-B2AF64D4C495}"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158EC2E1-9E1C-460E-8C10-1ADE5E4B7548}" type="presOf" srcId="{5C019469-93DB-4293-BF62-EB7A4F5A3530}" destId="{5C2896DE-C1A3-457B-89B0-FFBB2B710D3C}" srcOrd="1" destOrd="0" presId="urn:microsoft.com/office/officeart/2005/8/layout/bProcess3"/>
    <dgm:cxn modelId="{894C0E1D-92C3-4558-90D1-EE36C2D7ABD1}" type="presOf" srcId="{1E3C62C2-CD9F-4C67-9EA5-4D973241FBA2}" destId="{2B7A00C4-B92F-4A3A-8AB2-5EAC57C42BDB}" srcOrd="0" destOrd="0" presId="urn:microsoft.com/office/officeart/2005/8/layout/bProcess3"/>
    <dgm:cxn modelId="{238EA112-67ED-4C1D-899E-06B2CDCFCF8C}" type="presOf" srcId="{5DBF63AF-4598-4D06-87FC-219E26A5526A}" destId="{C165E124-7468-4951-886F-96E50F92920D}"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034F8150-C679-48C7-8C42-9E2660A689A2}" type="presOf" srcId="{6727F3C0-3F78-4719-A7DE-755327BEF65A}" destId="{5482CBCA-92EB-4A12-A8EC-83F43D6F04A9}" srcOrd="0" destOrd="0" presId="urn:microsoft.com/office/officeart/2005/8/layout/bProcess3"/>
    <dgm:cxn modelId="{6645A0A0-2801-4A48-BD02-0F0F9FA7C496}" type="presOf" srcId="{5DBF63AF-4598-4D06-87FC-219E26A5526A}" destId="{81938ED4-87A3-4933-BE18-AD2095C98376}" srcOrd="0" destOrd="0" presId="urn:microsoft.com/office/officeart/2005/8/layout/bProcess3"/>
    <dgm:cxn modelId="{21D5D47D-03BC-4967-B952-6ADDC6055636}" type="presOf" srcId="{5C019469-93DB-4293-BF62-EB7A4F5A3530}" destId="{0654E1FA-BE6B-4E5C-8BBF-72F142814CBE}"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3601E161-A9F6-4D5B-8DC1-B9FBDFD659FB}" type="presOf" srcId="{668E51A9-5D4C-4E49-B748-5B7F61710FF4}" destId="{B0939418-6120-4A72-A1B1-48FB8F8E75D2}" srcOrd="0" destOrd="0" presId="urn:microsoft.com/office/officeart/2005/8/layout/bProcess3"/>
    <dgm:cxn modelId="{6ED9205E-DD45-46EE-95DD-3D0F9310EE9D}" type="presParOf" srcId="{2B7A00C4-B92F-4A3A-8AB2-5EAC57C42BDB}" destId="{97DA5FE5-D52C-46B8-800E-68538633792B}" srcOrd="0" destOrd="0" presId="urn:microsoft.com/office/officeart/2005/8/layout/bProcess3"/>
    <dgm:cxn modelId="{B0B5C829-69FD-4A66-B730-89A96FF089D8}" type="presParOf" srcId="{2B7A00C4-B92F-4A3A-8AB2-5EAC57C42BDB}" destId="{81938ED4-87A3-4933-BE18-AD2095C98376}" srcOrd="1" destOrd="0" presId="urn:microsoft.com/office/officeart/2005/8/layout/bProcess3"/>
    <dgm:cxn modelId="{EAD0579A-F2DC-47FC-A240-8E5CD00DBF30}" type="presParOf" srcId="{81938ED4-87A3-4933-BE18-AD2095C98376}" destId="{C165E124-7468-4951-886F-96E50F92920D}" srcOrd="0" destOrd="0" presId="urn:microsoft.com/office/officeart/2005/8/layout/bProcess3"/>
    <dgm:cxn modelId="{0D42BC2D-E677-446E-BA9D-A3ED47C91F48}" type="presParOf" srcId="{2B7A00C4-B92F-4A3A-8AB2-5EAC57C42BDB}" destId="{F51A466E-1918-4340-90D3-29BC19DEF728}" srcOrd="2" destOrd="0" presId="urn:microsoft.com/office/officeart/2005/8/layout/bProcess3"/>
    <dgm:cxn modelId="{6A6D46D4-72D7-4690-A483-F0C3E824A8B2}" type="presParOf" srcId="{2B7A00C4-B92F-4A3A-8AB2-5EAC57C42BDB}" destId="{C25D4326-D4BF-455B-A2BB-B2AF64D4C495}" srcOrd="3" destOrd="0" presId="urn:microsoft.com/office/officeart/2005/8/layout/bProcess3"/>
    <dgm:cxn modelId="{57EB6DA3-58E6-460C-A6AF-E9ECCF0F19FD}" type="presParOf" srcId="{C25D4326-D4BF-455B-A2BB-B2AF64D4C495}" destId="{85BB1E9A-F97B-4972-85FA-BD4C71B287A8}" srcOrd="0" destOrd="0" presId="urn:microsoft.com/office/officeart/2005/8/layout/bProcess3"/>
    <dgm:cxn modelId="{D6C2FD8A-6E4C-4CC1-A0F8-AEA117C032B8}" type="presParOf" srcId="{2B7A00C4-B92F-4A3A-8AB2-5EAC57C42BDB}" destId="{C75F71E0-3FB7-4DA9-B84A-8F90A94D5BDC}" srcOrd="4" destOrd="0" presId="urn:microsoft.com/office/officeart/2005/8/layout/bProcess3"/>
    <dgm:cxn modelId="{3D85F018-6903-45E4-BE78-5BBBC2E53275}" type="presParOf" srcId="{2B7A00C4-B92F-4A3A-8AB2-5EAC57C42BDB}" destId="{EC1858DD-EE0C-4BBA-96ED-EA49FDD95E8B}" srcOrd="5" destOrd="0" presId="urn:microsoft.com/office/officeart/2005/8/layout/bProcess3"/>
    <dgm:cxn modelId="{A713561D-30EE-4DC9-96CD-5D8E068CA0AB}" type="presParOf" srcId="{EC1858DD-EE0C-4BBA-96ED-EA49FDD95E8B}" destId="{60F61DC0-4C7E-4294-87BA-AE652EFDD874}" srcOrd="0" destOrd="0" presId="urn:microsoft.com/office/officeart/2005/8/layout/bProcess3"/>
    <dgm:cxn modelId="{F889531B-6A1E-4337-B235-FC4EE7E930F7}" type="presParOf" srcId="{2B7A00C4-B92F-4A3A-8AB2-5EAC57C42BDB}" destId="{5482CBCA-92EB-4A12-A8EC-83F43D6F04A9}" srcOrd="6" destOrd="0" presId="urn:microsoft.com/office/officeart/2005/8/layout/bProcess3"/>
    <dgm:cxn modelId="{A823E21B-F15C-4873-9181-FE4A902EDDD0}" type="presParOf" srcId="{2B7A00C4-B92F-4A3A-8AB2-5EAC57C42BDB}" destId="{BDE36CF5-01A0-43A7-A99E-930F7BE6C652}" srcOrd="7" destOrd="0" presId="urn:microsoft.com/office/officeart/2005/8/layout/bProcess3"/>
    <dgm:cxn modelId="{49652BCD-519C-4602-8BBE-95CC7F4CD248}" type="presParOf" srcId="{BDE36CF5-01A0-43A7-A99E-930F7BE6C652}" destId="{BF8189B9-2246-4C02-9A4E-C9F81A077674}" srcOrd="0" destOrd="0" presId="urn:microsoft.com/office/officeart/2005/8/layout/bProcess3"/>
    <dgm:cxn modelId="{107ACBD3-963F-4E34-8B96-E742CCD53929}" type="presParOf" srcId="{2B7A00C4-B92F-4A3A-8AB2-5EAC57C42BDB}" destId="{B0939418-6120-4A72-A1B1-48FB8F8E75D2}" srcOrd="8" destOrd="0" presId="urn:microsoft.com/office/officeart/2005/8/layout/bProcess3"/>
    <dgm:cxn modelId="{32479DCA-AF0C-4C5D-B2AC-F3D68D8D3650}" type="presParOf" srcId="{2B7A00C4-B92F-4A3A-8AB2-5EAC57C42BDB}" destId="{0654E1FA-BE6B-4E5C-8BBF-72F142814CBE}" srcOrd="9" destOrd="0" presId="urn:microsoft.com/office/officeart/2005/8/layout/bProcess3"/>
    <dgm:cxn modelId="{0EEB3ACB-15C1-418F-82E8-2DA6128531D2}" type="presParOf" srcId="{0654E1FA-BE6B-4E5C-8BBF-72F142814CBE}" destId="{5C2896DE-C1A3-457B-89B0-FFBB2B710D3C}" srcOrd="0" destOrd="0" presId="urn:microsoft.com/office/officeart/2005/8/layout/bProcess3"/>
    <dgm:cxn modelId="{AF070FEC-26FB-4C67-A67A-CE9927466A3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a:ln w="76200">
          <a:solidFill>
            <a:schemeClr val="accent2"/>
          </a:solidFill>
        </a:ln>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0D54D419-5C60-4F74-A9D9-7913ECC03797}" type="presOf" srcId="{1E3C62C2-CD9F-4C67-9EA5-4D973241FBA2}" destId="{2B7A00C4-B92F-4A3A-8AB2-5EAC57C42BDB}" srcOrd="0" destOrd="0" presId="urn:microsoft.com/office/officeart/2005/8/layout/bProcess3"/>
    <dgm:cxn modelId="{ED0285E2-05B5-43BB-82B4-3E010D40037E}" type="presOf" srcId="{FE97F464-E460-4049-A6DC-9472116955E4}" destId="{60F61DC0-4C7E-4294-87BA-AE652EFDD874}" srcOrd="1" destOrd="0" presId="urn:microsoft.com/office/officeart/2005/8/layout/bProcess3"/>
    <dgm:cxn modelId="{EC092AB5-354D-4568-B5DE-C2046F1BE982}" type="presOf" srcId="{5C019469-93DB-4293-BF62-EB7A4F5A3530}" destId="{5C2896DE-C1A3-457B-89B0-FFBB2B710D3C}" srcOrd="1"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2326DD15-CA70-4277-A77F-2794CD7982E8}" type="presOf" srcId="{021A1DFF-DCDD-45B5-9448-0685E10B5C3B}" destId="{97DA5FE5-D52C-46B8-800E-68538633792B}" srcOrd="0" destOrd="0" presId="urn:microsoft.com/office/officeart/2005/8/layout/bProcess3"/>
    <dgm:cxn modelId="{50765C6C-E09C-4F02-873A-BB13861F6DD8}" type="presOf" srcId="{FE97F464-E460-4049-A6DC-9472116955E4}" destId="{EC1858DD-EE0C-4BBA-96ED-EA49FDD95E8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F20B6CC1-6D27-4DA1-AB5D-7CD7D322E6A2}" type="presOf" srcId="{6727F3C0-3F78-4719-A7DE-755327BEF65A}" destId="{5482CBCA-92EB-4A12-A8EC-83F43D6F04A9}" srcOrd="0" destOrd="0" presId="urn:microsoft.com/office/officeart/2005/8/layout/bProcess3"/>
    <dgm:cxn modelId="{8E4165C3-0C2C-465D-996C-ADE0E3E30A93}" type="presOf" srcId="{5B5DBEEB-0500-4928-8184-671E84BFC1F4}" destId="{BF8189B9-2246-4C02-9A4E-C9F81A077674}" srcOrd="1"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4D735C6A-DBC7-4E06-A90C-4B629020BAFD}" type="presOf" srcId="{5C019469-93DB-4293-BF62-EB7A4F5A3530}" destId="{0654E1FA-BE6B-4E5C-8BBF-72F142814CBE}"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E883798C-5641-461C-9164-11616075842C}" type="presOf" srcId="{5DBF63AF-4598-4D06-87FC-219E26A5526A}" destId="{C165E124-7468-4951-886F-96E50F92920D}" srcOrd="1" destOrd="0" presId="urn:microsoft.com/office/officeart/2005/8/layout/bProcess3"/>
    <dgm:cxn modelId="{2B9FAACD-B86E-4497-954E-9749A8F3C43C}" type="presOf" srcId="{A8821CE6-D39A-4AAD-ACE6-B64AE313F71A}" destId="{85BB1E9A-F97B-4972-85FA-BD4C71B287A8}" srcOrd="1" destOrd="0" presId="urn:microsoft.com/office/officeart/2005/8/layout/bProcess3"/>
    <dgm:cxn modelId="{0F8E99BB-41D8-4BB2-B385-7E6D90D03030}" type="presOf" srcId="{668E51A9-5D4C-4E49-B748-5B7F61710FF4}" destId="{B0939418-6120-4A72-A1B1-48FB8F8E75D2}" srcOrd="0" destOrd="0" presId="urn:microsoft.com/office/officeart/2005/8/layout/bProcess3"/>
    <dgm:cxn modelId="{C342ADD4-5C77-4FA3-B8C3-8A4558C2112E}" type="presOf" srcId="{27585D9D-4195-4C82-8D6B-56D33B3D16A4}" destId="{0907965E-08B8-4EC3-B6C7-A0DEE27EA391}" srcOrd="0" destOrd="0" presId="urn:microsoft.com/office/officeart/2005/8/layout/bProcess3"/>
    <dgm:cxn modelId="{04F7D8C6-6E7F-4F0B-B68A-4ACDDBAB27F1}" type="presOf" srcId="{5DBF63AF-4598-4D06-87FC-219E26A5526A}" destId="{81938ED4-87A3-4933-BE18-AD2095C98376}"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BEE5EC50-8A6C-4A9C-B687-116C4208702F}" type="presOf" srcId="{6AE2C634-C1CD-4255-9B6E-9775764E4534}" destId="{F51A466E-1918-4340-90D3-29BC19DEF728}" srcOrd="0" destOrd="0" presId="urn:microsoft.com/office/officeart/2005/8/layout/bProcess3"/>
    <dgm:cxn modelId="{E43A465B-598F-424D-8EE4-1DE4CD8443E7}" type="presOf" srcId="{A8821CE6-D39A-4AAD-ACE6-B64AE313F71A}" destId="{C25D4326-D4BF-455B-A2BB-B2AF64D4C495}" srcOrd="0" destOrd="0" presId="urn:microsoft.com/office/officeart/2005/8/layout/bProcess3"/>
    <dgm:cxn modelId="{4B7D6ADC-5C51-4E33-9718-EB1E0DB863A1}" type="presOf" srcId="{C56C4E94-E37F-4873-87B4-7147F3E8CA66}" destId="{C75F71E0-3FB7-4DA9-B84A-8F90A94D5BDC}" srcOrd="0" destOrd="0" presId="urn:microsoft.com/office/officeart/2005/8/layout/bProcess3"/>
    <dgm:cxn modelId="{E0DC52D7-8B19-4A93-9E04-55BFBB246624}" type="presOf" srcId="{5B5DBEEB-0500-4928-8184-671E84BFC1F4}" destId="{BDE36CF5-01A0-43A7-A99E-930F7BE6C652}" srcOrd="0" destOrd="0" presId="urn:microsoft.com/office/officeart/2005/8/layout/bProcess3"/>
    <dgm:cxn modelId="{49FCF74F-18AC-45AE-BBF5-7C7DFC191CBA}" type="presParOf" srcId="{2B7A00C4-B92F-4A3A-8AB2-5EAC57C42BDB}" destId="{97DA5FE5-D52C-46B8-800E-68538633792B}" srcOrd="0" destOrd="0" presId="urn:microsoft.com/office/officeart/2005/8/layout/bProcess3"/>
    <dgm:cxn modelId="{A32A0941-CAA4-417C-8A3A-3B112550EEFB}" type="presParOf" srcId="{2B7A00C4-B92F-4A3A-8AB2-5EAC57C42BDB}" destId="{81938ED4-87A3-4933-BE18-AD2095C98376}" srcOrd="1" destOrd="0" presId="urn:microsoft.com/office/officeart/2005/8/layout/bProcess3"/>
    <dgm:cxn modelId="{9CE27CC7-8921-425B-88A1-3B6DA3E6242F}" type="presParOf" srcId="{81938ED4-87A3-4933-BE18-AD2095C98376}" destId="{C165E124-7468-4951-886F-96E50F92920D}" srcOrd="0" destOrd="0" presId="urn:microsoft.com/office/officeart/2005/8/layout/bProcess3"/>
    <dgm:cxn modelId="{B124BA00-E49C-415F-A965-2D45C04C1A19}" type="presParOf" srcId="{2B7A00C4-B92F-4A3A-8AB2-5EAC57C42BDB}" destId="{F51A466E-1918-4340-90D3-29BC19DEF728}" srcOrd="2" destOrd="0" presId="urn:microsoft.com/office/officeart/2005/8/layout/bProcess3"/>
    <dgm:cxn modelId="{1C111B14-499F-46FE-94DC-D1CB04762E4A}" type="presParOf" srcId="{2B7A00C4-B92F-4A3A-8AB2-5EAC57C42BDB}" destId="{C25D4326-D4BF-455B-A2BB-B2AF64D4C495}" srcOrd="3" destOrd="0" presId="urn:microsoft.com/office/officeart/2005/8/layout/bProcess3"/>
    <dgm:cxn modelId="{8F9E2694-0D5D-4402-A150-138C1F3C725C}" type="presParOf" srcId="{C25D4326-D4BF-455B-A2BB-B2AF64D4C495}" destId="{85BB1E9A-F97B-4972-85FA-BD4C71B287A8}" srcOrd="0" destOrd="0" presId="urn:microsoft.com/office/officeart/2005/8/layout/bProcess3"/>
    <dgm:cxn modelId="{04E2958B-9E41-4AF3-BCD1-BCB26F992612}" type="presParOf" srcId="{2B7A00C4-B92F-4A3A-8AB2-5EAC57C42BDB}" destId="{C75F71E0-3FB7-4DA9-B84A-8F90A94D5BDC}" srcOrd="4" destOrd="0" presId="urn:microsoft.com/office/officeart/2005/8/layout/bProcess3"/>
    <dgm:cxn modelId="{3BCAC208-B01F-456F-9AEA-6A531A56832C}" type="presParOf" srcId="{2B7A00C4-B92F-4A3A-8AB2-5EAC57C42BDB}" destId="{EC1858DD-EE0C-4BBA-96ED-EA49FDD95E8B}" srcOrd="5" destOrd="0" presId="urn:microsoft.com/office/officeart/2005/8/layout/bProcess3"/>
    <dgm:cxn modelId="{5971BA1A-EC76-4E3D-B2F0-AFBD13B1091E}" type="presParOf" srcId="{EC1858DD-EE0C-4BBA-96ED-EA49FDD95E8B}" destId="{60F61DC0-4C7E-4294-87BA-AE652EFDD874}" srcOrd="0" destOrd="0" presId="urn:microsoft.com/office/officeart/2005/8/layout/bProcess3"/>
    <dgm:cxn modelId="{D0AA2185-860C-4D35-887C-17D57BE4719F}" type="presParOf" srcId="{2B7A00C4-B92F-4A3A-8AB2-5EAC57C42BDB}" destId="{5482CBCA-92EB-4A12-A8EC-83F43D6F04A9}" srcOrd="6" destOrd="0" presId="urn:microsoft.com/office/officeart/2005/8/layout/bProcess3"/>
    <dgm:cxn modelId="{BCC8A858-FFF5-4C2A-AFB8-C9EF7F2A21DC}" type="presParOf" srcId="{2B7A00C4-B92F-4A3A-8AB2-5EAC57C42BDB}" destId="{BDE36CF5-01A0-43A7-A99E-930F7BE6C652}" srcOrd="7" destOrd="0" presId="urn:microsoft.com/office/officeart/2005/8/layout/bProcess3"/>
    <dgm:cxn modelId="{4DF3F321-6758-44BB-9D64-9F76519F2BDC}" type="presParOf" srcId="{BDE36CF5-01A0-43A7-A99E-930F7BE6C652}" destId="{BF8189B9-2246-4C02-9A4E-C9F81A077674}" srcOrd="0" destOrd="0" presId="urn:microsoft.com/office/officeart/2005/8/layout/bProcess3"/>
    <dgm:cxn modelId="{2898D990-68A5-488E-93F8-7E789BBDBD60}" type="presParOf" srcId="{2B7A00C4-B92F-4A3A-8AB2-5EAC57C42BDB}" destId="{B0939418-6120-4A72-A1B1-48FB8F8E75D2}" srcOrd="8" destOrd="0" presId="urn:microsoft.com/office/officeart/2005/8/layout/bProcess3"/>
    <dgm:cxn modelId="{FEC54377-63BD-44D1-9D4B-1DE29F3E54FC}" type="presParOf" srcId="{2B7A00C4-B92F-4A3A-8AB2-5EAC57C42BDB}" destId="{0654E1FA-BE6B-4E5C-8BBF-72F142814CBE}" srcOrd="9" destOrd="0" presId="urn:microsoft.com/office/officeart/2005/8/layout/bProcess3"/>
    <dgm:cxn modelId="{F6A8148C-2B07-47DD-960D-16D401AF7942}" type="presParOf" srcId="{0654E1FA-BE6B-4E5C-8BBF-72F142814CBE}" destId="{5C2896DE-C1A3-457B-89B0-FFBB2B710D3C}" srcOrd="0" destOrd="0" presId="urn:microsoft.com/office/officeart/2005/8/layout/bProcess3"/>
    <dgm:cxn modelId="{F7EBCF3D-E184-49F4-9C76-9A2E56EB6CFA}"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2F9A9A1B-C017-4178-961E-B719087A2974}" type="presOf" srcId="{A8821CE6-D39A-4AAD-ACE6-B64AE313F71A}" destId="{C25D4326-D4BF-455B-A2BB-B2AF64D4C495}" srcOrd="0" destOrd="0" presId="urn:microsoft.com/office/officeart/2005/8/layout/bProcess3"/>
    <dgm:cxn modelId="{3D571D1D-05BE-4F9A-893E-23D0FCEAFE66}" type="presOf" srcId="{FE97F464-E460-4049-A6DC-9472116955E4}" destId="{EC1858DD-EE0C-4BBA-96ED-EA49FDD95E8B}" srcOrd="0" destOrd="0" presId="urn:microsoft.com/office/officeart/2005/8/layout/bProcess3"/>
    <dgm:cxn modelId="{DF004D06-22E1-448D-8576-6FD9ADFE3850}" type="presOf" srcId="{668E51A9-5D4C-4E49-B748-5B7F61710FF4}" destId="{B0939418-6120-4A72-A1B1-48FB8F8E75D2}" srcOrd="0" destOrd="0" presId="urn:microsoft.com/office/officeart/2005/8/layout/bProcess3"/>
    <dgm:cxn modelId="{2C0A7854-46B0-4ADE-8D6D-2867A7991736}" type="presOf" srcId="{5B5DBEEB-0500-4928-8184-671E84BFC1F4}" destId="{BF8189B9-2246-4C02-9A4E-C9F81A077674}" srcOrd="1" destOrd="0" presId="urn:microsoft.com/office/officeart/2005/8/layout/bProcess3"/>
    <dgm:cxn modelId="{FD9E9A9D-C0FB-4434-A8A8-A53AEBE014F6}" type="presOf" srcId="{5DBF63AF-4598-4D06-87FC-219E26A5526A}" destId="{81938ED4-87A3-4933-BE18-AD2095C98376}"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CEAB120-7AA2-4F58-B5A6-2079E472CFA8}" type="presOf" srcId="{FE97F464-E460-4049-A6DC-9472116955E4}" destId="{60F61DC0-4C7E-4294-87BA-AE652EFDD874}" srcOrd="1" destOrd="0" presId="urn:microsoft.com/office/officeart/2005/8/layout/bProcess3"/>
    <dgm:cxn modelId="{96D4854B-4862-4FE1-AEC3-BCCF835A1C8C}" type="presOf" srcId="{5DBF63AF-4598-4D06-87FC-219E26A5526A}" destId="{C165E124-7468-4951-886F-96E50F92920D}" srcOrd="1"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376DA80E-98F8-418C-8128-6AE807BAFA83}" type="presOf" srcId="{1E3C62C2-CD9F-4C67-9EA5-4D973241FBA2}" destId="{2B7A00C4-B92F-4A3A-8AB2-5EAC57C42BDB}"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CA3FDB17-72B6-40FB-9AD2-704F8FFDAFE8}" type="presOf" srcId="{5C019469-93DB-4293-BF62-EB7A4F5A3530}" destId="{5C2896DE-C1A3-457B-89B0-FFBB2B710D3C}" srcOrd="1" destOrd="0" presId="urn:microsoft.com/office/officeart/2005/8/layout/bProcess3"/>
    <dgm:cxn modelId="{10CF9461-434F-4969-9541-8A0CE88B2635}" type="presOf" srcId="{5B5DBEEB-0500-4928-8184-671E84BFC1F4}" destId="{BDE36CF5-01A0-43A7-A99E-930F7BE6C652}"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ADBC5E4D-81C3-4CBD-8CB9-0FA5DDD8BE9D}" type="presOf" srcId="{C56C4E94-E37F-4873-87B4-7147F3E8CA66}" destId="{C75F71E0-3FB7-4DA9-B84A-8F90A94D5BDC}" srcOrd="0" destOrd="0" presId="urn:microsoft.com/office/officeart/2005/8/layout/bProcess3"/>
    <dgm:cxn modelId="{7A447AA5-36C8-4DC6-BFA2-57DFB6E62736}" type="presOf" srcId="{021A1DFF-DCDD-45B5-9448-0685E10B5C3B}" destId="{97DA5FE5-D52C-46B8-800E-68538633792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278B0FD0-BFAF-4AE2-817E-5D0640A82BB5}" type="presOf" srcId="{A8821CE6-D39A-4AAD-ACE6-B64AE313F71A}" destId="{85BB1E9A-F97B-4972-85FA-BD4C71B287A8}" srcOrd="1" destOrd="0" presId="urn:microsoft.com/office/officeart/2005/8/layout/bProcess3"/>
    <dgm:cxn modelId="{5350C85C-1BA3-4C3E-9898-3D9253E6845D}" type="presOf" srcId="{6AE2C634-C1CD-4255-9B6E-9775764E4534}" destId="{F51A466E-1918-4340-90D3-29BC19DEF728}" srcOrd="0" destOrd="0" presId="urn:microsoft.com/office/officeart/2005/8/layout/bProcess3"/>
    <dgm:cxn modelId="{4AFD6B2E-206D-4EDC-86A8-9A98553C6B41}" type="presOf" srcId="{27585D9D-4195-4C82-8D6B-56D33B3D16A4}" destId="{0907965E-08B8-4EC3-B6C7-A0DEE27EA391}" srcOrd="0" destOrd="0" presId="urn:microsoft.com/office/officeart/2005/8/layout/bProcess3"/>
    <dgm:cxn modelId="{613754F7-2666-4001-B899-3B969BEB8A15}" type="presOf" srcId="{5C019469-93DB-4293-BF62-EB7A4F5A3530}" destId="{0654E1FA-BE6B-4E5C-8BBF-72F142814CBE}" srcOrd="0" destOrd="0" presId="urn:microsoft.com/office/officeart/2005/8/layout/bProcess3"/>
    <dgm:cxn modelId="{230CBF35-CCFC-4118-89D6-300B763DE5E7}" type="presOf" srcId="{6727F3C0-3F78-4719-A7DE-755327BEF65A}" destId="{5482CBCA-92EB-4A12-A8EC-83F43D6F04A9}" srcOrd="0" destOrd="0" presId="urn:microsoft.com/office/officeart/2005/8/layout/bProcess3"/>
    <dgm:cxn modelId="{EE810BAE-6DA1-4E33-8439-D09ED68E1DCD}" type="presParOf" srcId="{2B7A00C4-B92F-4A3A-8AB2-5EAC57C42BDB}" destId="{97DA5FE5-D52C-46B8-800E-68538633792B}" srcOrd="0" destOrd="0" presId="urn:microsoft.com/office/officeart/2005/8/layout/bProcess3"/>
    <dgm:cxn modelId="{85B766A1-606B-429B-AB4E-32E9452A876D}" type="presParOf" srcId="{2B7A00C4-B92F-4A3A-8AB2-5EAC57C42BDB}" destId="{81938ED4-87A3-4933-BE18-AD2095C98376}" srcOrd="1" destOrd="0" presId="urn:microsoft.com/office/officeart/2005/8/layout/bProcess3"/>
    <dgm:cxn modelId="{0AA52CEA-56A0-49D3-8A2F-F588209C42BB}" type="presParOf" srcId="{81938ED4-87A3-4933-BE18-AD2095C98376}" destId="{C165E124-7468-4951-886F-96E50F92920D}" srcOrd="0" destOrd="0" presId="urn:microsoft.com/office/officeart/2005/8/layout/bProcess3"/>
    <dgm:cxn modelId="{F3E5F1ED-82F4-4E68-B903-1D1E2C3D4F71}" type="presParOf" srcId="{2B7A00C4-B92F-4A3A-8AB2-5EAC57C42BDB}" destId="{F51A466E-1918-4340-90D3-29BC19DEF728}" srcOrd="2" destOrd="0" presId="urn:microsoft.com/office/officeart/2005/8/layout/bProcess3"/>
    <dgm:cxn modelId="{9BA7098A-222A-44EA-875F-10859DEE02F5}" type="presParOf" srcId="{2B7A00C4-B92F-4A3A-8AB2-5EAC57C42BDB}" destId="{C25D4326-D4BF-455B-A2BB-B2AF64D4C495}" srcOrd="3" destOrd="0" presId="urn:microsoft.com/office/officeart/2005/8/layout/bProcess3"/>
    <dgm:cxn modelId="{0B049D84-2005-4B82-9841-7ACF217F58FA}" type="presParOf" srcId="{C25D4326-D4BF-455B-A2BB-B2AF64D4C495}" destId="{85BB1E9A-F97B-4972-85FA-BD4C71B287A8}" srcOrd="0" destOrd="0" presId="urn:microsoft.com/office/officeart/2005/8/layout/bProcess3"/>
    <dgm:cxn modelId="{7E82C83E-8E0B-4F16-A542-A74D251B55C3}" type="presParOf" srcId="{2B7A00C4-B92F-4A3A-8AB2-5EAC57C42BDB}" destId="{C75F71E0-3FB7-4DA9-B84A-8F90A94D5BDC}" srcOrd="4" destOrd="0" presId="urn:microsoft.com/office/officeart/2005/8/layout/bProcess3"/>
    <dgm:cxn modelId="{18F2D6AE-DE6E-4E79-92F4-AE06898AAA84}" type="presParOf" srcId="{2B7A00C4-B92F-4A3A-8AB2-5EAC57C42BDB}" destId="{EC1858DD-EE0C-4BBA-96ED-EA49FDD95E8B}" srcOrd="5" destOrd="0" presId="urn:microsoft.com/office/officeart/2005/8/layout/bProcess3"/>
    <dgm:cxn modelId="{54A3A4C7-61A6-4342-96EB-F5855CBF2AEE}" type="presParOf" srcId="{EC1858DD-EE0C-4BBA-96ED-EA49FDD95E8B}" destId="{60F61DC0-4C7E-4294-87BA-AE652EFDD874}" srcOrd="0" destOrd="0" presId="urn:microsoft.com/office/officeart/2005/8/layout/bProcess3"/>
    <dgm:cxn modelId="{BCFBEC2F-4FEC-46B8-8CE7-B13FDAD11BC0}" type="presParOf" srcId="{2B7A00C4-B92F-4A3A-8AB2-5EAC57C42BDB}" destId="{5482CBCA-92EB-4A12-A8EC-83F43D6F04A9}" srcOrd="6" destOrd="0" presId="urn:microsoft.com/office/officeart/2005/8/layout/bProcess3"/>
    <dgm:cxn modelId="{2707B6F4-CE26-4D25-A4FE-CC8DB8B199C3}" type="presParOf" srcId="{2B7A00C4-B92F-4A3A-8AB2-5EAC57C42BDB}" destId="{BDE36CF5-01A0-43A7-A99E-930F7BE6C652}" srcOrd="7" destOrd="0" presId="urn:microsoft.com/office/officeart/2005/8/layout/bProcess3"/>
    <dgm:cxn modelId="{B9BB0DCB-DE24-4689-B7E5-E2762E87A820}" type="presParOf" srcId="{BDE36CF5-01A0-43A7-A99E-930F7BE6C652}" destId="{BF8189B9-2246-4C02-9A4E-C9F81A077674}" srcOrd="0" destOrd="0" presId="urn:microsoft.com/office/officeart/2005/8/layout/bProcess3"/>
    <dgm:cxn modelId="{4324D509-948D-4CA6-8067-00F36E5EF539}" type="presParOf" srcId="{2B7A00C4-B92F-4A3A-8AB2-5EAC57C42BDB}" destId="{B0939418-6120-4A72-A1B1-48FB8F8E75D2}" srcOrd="8" destOrd="0" presId="urn:microsoft.com/office/officeart/2005/8/layout/bProcess3"/>
    <dgm:cxn modelId="{3FB7DA59-B07C-42D2-905B-27CE53664711}" type="presParOf" srcId="{2B7A00C4-B92F-4A3A-8AB2-5EAC57C42BDB}" destId="{0654E1FA-BE6B-4E5C-8BBF-72F142814CBE}" srcOrd="9" destOrd="0" presId="urn:microsoft.com/office/officeart/2005/8/layout/bProcess3"/>
    <dgm:cxn modelId="{4FC851DB-0F89-42DD-86B2-01CABC4C4781}" type="presParOf" srcId="{0654E1FA-BE6B-4E5C-8BBF-72F142814CBE}" destId="{5C2896DE-C1A3-457B-89B0-FFBB2B710D3C}" srcOrd="0" destOrd="0" presId="urn:microsoft.com/office/officeart/2005/8/layout/bProcess3"/>
    <dgm:cxn modelId="{32253329-894B-48EC-BABF-3F9C655B31B6}"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0F66-68C2-E74C-9C7A-BDDEEFA1B3D1}">
      <dsp:nvSpPr>
        <dsp:cNvPr id="0" name=""/>
        <dsp:cNvSpPr/>
      </dsp:nvSpPr>
      <dsp:spPr>
        <a:xfrm>
          <a:off x="3119" y="52233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Economic growth</a:t>
          </a:r>
          <a:endParaRPr lang="en-GB" sz="1600" kern="1200" dirty="0"/>
        </a:p>
      </dsp:txBody>
      <dsp:txXfrm>
        <a:off x="3119" y="522330"/>
        <a:ext cx="1875813" cy="750325"/>
      </dsp:txXfrm>
    </dsp:sp>
    <dsp:sp modelId="{E2D969BD-C70D-ED4B-A57F-EF0F3CD8A0BC}">
      <dsp:nvSpPr>
        <dsp:cNvPr id="0" name=""/>
        <dsp:cNvSpPr/>
      </dsp:nvSpPr>
      <dsp:spPr>
        <a:xfrm>
          <a:off x="3119" y="1272656"/>
          <a:ext cx="1875813"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CIH projections: </a:t>
          </a:r>
          <a:r>
            <a:rPr lang="en-US" sz="1600" b="0" kern="1200" dirty="0" smtClean="0"/>
            <a:t>annual </a:t>
          </a:r>
          <a:r>
            <a:rPr lang="en-US" sz="1600" kern="1200" dirty="0" smtClean="0"/>
            <a:t>GDP growth of 4.5% for  LICs, 4.3% for LMICs, 2011-2035</a:t>
          </a:r>
          <a:endParaRPr lang="en-GB" sz="1600" kern="1200" dirty="0"/>
        </a:p>
      </dsp:txBody>
      <dsp:txXfrm>
        <a:off x="3119" y="1272656"/>
        <a:ext cx="1875813" cy="2810880"/>
      </dsp:txXfrm>
    </dsp:sp>
    <dsp:sp modelId="{FEC93A00-91E1-7643-BB94-E5B64A5D2385}">
      <dsp:nvSpPr>
        <dsp:cNvPr id="0" name=""/>
        <dsp:cNvSpPr/>
      </dsp:nvSpPr>
      <dsp:spPr>
        <a:xfrm>
          <a:off x="2141546" y="52233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Mobilization of domestic resources</a:t>
          </a:r>
          <a:endParaRPr lang="en-GB" sz="1600" kern="1200" dirty="0"/>
        </a:p>
      </dsp:txBody>
      <dsp:txXfrm>
        <a:off x="2141546" y="522330"/>
        <a:ext cx="1875813" cy="750325"/>
      </dsp:txXfrm>
    </dsp:sp>
    <dsp:sp modelId="{0EA2132B-632B-FF42-86F2-DE9BBD1066EF}">
      <dsp:nvSpPr>
        <dsp:cNvPr id="0" name=""/>
        <dsp:cNvSpPr/>
      </dsp:nvSpPr>
      <dsp:spPr>
        <a:xfrm>
          <a:off x="2141546" y="1272656"/>
          <a:ext cx="1875813"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GB" sz="1600" kern="1200" dirty="0" smtClean="0"/>
            <a:t>Broaden tax base</a:t>
          </a:r>
          <a:endParaRPr lang="en-GB" sz="1600" kern="1200" dirty="0"/>
        </a:p>
        <a:p>
          <a:pPr marL="171450" lvl="1" indent="-171450" algn="l" defTabSz="711200" rtl="0">
            <a:lnSpc>
              <a:spcPct val="90000"/>
            </a:lnSpc>
            <a:spcBef>
              <a:spcPct val="0"/>
            </a:spcBef>
            <a:spcAft>
              <a:spcPct val="15000"/>
            </a:spcAft>
            <a:buChar char="••"/>
          </a:pPr>
          <a:r>
            <a:rPr lang="en-GB" sz="1600" kern="1200" dirty="0" smtClean="0"/>
            <a:t>Improve tax administration and compliance </a:t>
          </a:r>
          <a:endParaRPr lang="en-GB" sz="1600" kern="1200" dirty="0"/>
        </a:p>
        <a:p>
          <a:pPr marL="171450" lvl="1" indent="-171450" algn="l" defTabSz="711200" rtl="0">
            <a:lnSpc>
              <a:spcPct val="90000"/>
            </a:lnSpc>
            <a:spcBef>
              <a:spcPct val="0"/>
            </a:spcBef>
            <a:spcAft>
              <a:spcPct val="15000"/>
            </a:spcAft>
            <a:buChar char="••"/>
          </a:pPr>
          <a:r>
            <a:rPr lang="en-US" sz="1600" kern="1200" dirty="0" smtClean="0"/>
            <a:t>Taxes of special interest to health:  tobacco, alcohol, sugar</a:t>
          </a:r>
          <a:endParaRPr lang="en-GB" sz="1600" kern="1200" dirty="0"/>
        </a:p>
      </dsp:txBody>
      <dsp:txXfrm>
        <a:off x="2141546" y="1272656"/>
        <a:ext cx="1875813" cy="2810880"/>
      </dsp:txXfrm>
    </dsp:sp>
    <dsp:sp modelId="{6D987C10-58DA-2148-8D46-2B6366B4B224}">
      <dsp:nvSpPr>
        <dsp:cNvPr id="0" name=""/>
        <dsp:cNvSpPr/>
      </dsp:nvSpPr>
      <dsp:spPr>
        <a:xfrm>
          <a:off x="4279973" y="52233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Inter-sectoral reallocations and efficiency gains</a:t>
          </a:r>
          <a:endParaRPr lang="en-GB" sz="1600" kern="1200" dirty="0"/>
        </a:p>
      </dsp:txBody>
      <dsp:txXfrm>
        <a:off x="4279973" y="522330"/>
        <a:ext cx="1875813" cy="750325"/>
      </dsp:txXfrm>
    </dsp:sp>
    <dsp:sp modelId="{92DCAE1A-6E18-5A45-AFE0-4417F0382B84}">
      <dsp:nvSpPr>
        <dsp:cNvPr id="0" name=""/>
        <dsp:cNvSpPr/>
      </dsp:nvSpPr>
      <dsp:spPr>
        <a:xfrm>
          <a:off x="4279973" y="1272656"/>
          <a:ext cx="1875813"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Removal of fossil fuel subsidies; Fuel fossil subsidies account for 2% of government revenue and 07% of global GDP</a:t>
          </a:r>
          <a:endParaRPr lang="en-GB" sz="1600" kern="1200" dirty="0"/>
        </a:p>
        <a:p>
          <a:pPr marL="171450" lvl="1" indent="-171450" algn="l" defTabSz="711200" rtl="0">
            <a:lnSpc>
              <a:spcPct val="90000"/>
            </a:lnSpc>
            <a:spcBef>
              <a:spcPct val="0"/>
            </a:spcBef>
            <a:spcAft>
              <a:spcPct val="15000"/>
            </a:spcAft>
            <a:buChar char="••"/>
          </a:pPr>
          <a:r>
            <a:rPr lang="en-GB" sz="1600" kern="1200" dirty="0" smtClean="0"/>
            <a:t>Improvements in health sector efficiency</a:t>
          </a:r>
          <a:endParaRPr lang="en-GB" sz="1600" kern="1200" dirty="0"/>
        </a:p>
      </dsp:txBody>
      <dsp:txXfrm>
        <a:off x="4279973" y="1272656"/>
        <a:ext cx="1875813" cy="2810880"/>
      </dsp:txXfrm>
    </dsp:sp>
    <dsp:sp modelId="{3D826F80-8729-214F-A0A9-63BDF65231B4}">
      <dsp:nvSpPr>
        <dsp:cNvPr id="0" name=""/>
        <dsp:cNvSpPr/>
      </dsp:nvSpPr>
      <dsp:spPr>
        <a:xfrm>
          <a:off x="6418400" y="52233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Development assistance for health</a:t>
          </a:r>
          <a:endParaRPr lang="en-GB" sz="1600" kern="1200" dirty="0"/>
        </a:p>
      </dsp:txBody>
      <dsp:txXfrm>
        <a:off x="6418400" y="522330"/>
        <a:ext cx="1875813" cy="750325"/>
      </dsp:txXfrm>
    </dsp:sp>
    <dsp:sp modelId="{9CC1E887-2CB8-3C4D-812E-04A86FB7E6FF}">
      <dsp:nvSpPr>
        <dsp:cNvPr id="0" name=""/>
        <dsp:cNvSpPr/>
      </dsp:nvSpPr>
      <dsp:spPr>
        <a:xfrm>
          <a:off x="6418400" y="1272656"/>
          <a:ext cx="1875813"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Will still be crucial for achieving convergence, particularly in poorest countries</a:t>
          </a:r>
          <a:endParaRPr lang="en-GB" sz="1600" kern="1200" dirty="0"/>
        </a:p>
      </dsp:txBody>
      <dsp:txXfrm>
        <a:off x="6418400" y="1272656"/>
        <a:ext cx="1875813" cy="28108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0F66-68C2-E74C-9C7A-BDDEEFA1B3D1}">
      <dsp:nvSpPr>
        <dsp:cNvPr id="0" name=""/>
        <dsp:cNvSpPr/>
      </dsp:nvSpPr>
      <dsp:spPr>
        <a:xfrm>
          <a:off x="3119"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Economic growth</a:t>
          </a:r>
          <a:endParaRPr lang="en-GB" sz="1600" kern="1200" dirty="0"/>
        </a:p>
      </dsp:txBody>
      <dsp:txXfrm>
        <a:off x="3119" y="434490"/>
        <a:ext cx="1875813" cy="750325"/>
      </dsp:txXfrm>
    </dsp:sp>
    <dsp:sp modelId="{E2D969BD-C70D-ED4B-A57F-EF0F3CD8A0BC}">
      <dsp:nvSpPr>
        <dsp:cNvPr id="0" name=""/>
        <dsp:cNvSpPr/>
      </dsp:nvSpPr>
      <dsp:spPr>
        <a:xfrm>
          <a:off x="3119"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CIH projections: </a:t>
          </a:r>
          <a:r>
            <a:rPr lang="en-US" sz="1600" b="0" kern="1200" dirty="0" smtClean="0"/>
            <a:t>annual </a:t>
          </a:r>
          <a:r>
            <a:rPr lang="en-US" sz="1600" kern="1200" dirty="0" smtClean="0"/>
            <a:t>GDP growth of 4.5% for  LICs, 4.3% for LMICs, 2011-2035</a:t>
          </a:r>
          <a:endParaRPr lang="en-GB" sz="1600" kern="1200" dirty="0"/>
        </a:p>
        <a:p>
          <a:pPr marL="171450" lvl="1" indent="-171450" algn="l" defTabSz="711200" rtl="0">
            <a:lnSpc>
              <a:spcPct val="90000"/>
            </a:lnSpc>
            <a:spcBef>
              <a:spcPct val="0"/>
            </a:spcBef>
            <a:spcAft>
              <a:spcPct val="15000"/>
            </a:spcAft>
            <a:buChar char="••"/>
          </a:pPr>
          <a:r>
            <a:rPr lang="en-GB" sz="1600" kern="1200" dirty="0" smtClean="0"/>
            <a:t>USD 10 trillion would be added to GDP</a:t>
          </a:r>
          <a:endParaRPr lang="en-GB" sz="1600" kern="1200" dirty="0"/>
        </a:p>
        <a:p>
          <a:pPr marL="171450" lvl="1" indent="-171450" algn="l" defTabSz="711200" rtl="0">
            <a:lnSpc>
              <a:spcPct val="90000"/>
            </a:lnSpc>
            <a:spcBef>
              <a:spcPct val="0"/>
            </a:spcBef>
            <a:spcAft>
              <a:spcPct val="15000"/>
            </a:spcAft>
            <a:buChar char="••"/>
          </a:pPr>
          <a:r>
            <a:rPr lang="en-GB" sz="1600" kern="1200" dirty="0" smtClean="0"/>
            <a:t>About 1% of this growth would fund annual cost in 2035</a:t>
          </a:r>
          <a:endParaRPr lang="en-GB" sz="1600" kern="1200" dirty="0"/>
        </a:p>
      </dsp:txBody>
      <dsp:txXfrm>
        <a:off x="3119" y="1184816"/>
        <a:ext cx="1875813" cy="2986560"/>
      </dsp:txXfrm>
    </dsp:sp>
    <dsp:sp modelId="{FEC93A00-91E1-7643-BB94-E5B64A5D2385}">
      <dsp:nvSpPr>
        <dsp:cNvPr id="0" name=""/>
        <dsp:cNvSpPr/>
      </dsp:nvSpPr>
      <dsp:spPr>
        <a:xfrm>
          <a:off x="2141546" y="434490"/>
          <a:ext cx="1875813" cy="750325"/>
        </a:xfrm>
        <a:prstGeom prst="rect">
          <a:avLst/>
        </a:prstGeom>
        <a:solidFill>
          <a:schemeClr val="accent1">
            <a:hueOff val="0"/>
            <a:satOff val="0"/>
            <a:lumOff val="0"/>
            <a:alphaOff val="0"/>
          </a:schemeClr>
        </a:solidFill>
        <a:ln w="762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Mobilization of domestic resources</a:t>
          </a:r>
          <a:endParaRPr lang="en-GB" sz="1600" kern="1200" dirty="0"/>
        </a:p>
      </dsp:txBody>
      <dsp:txXfrm>
        <a:off x="2141546" y="434490"/>
        <a:ext cx="1875813" cy="750325"/>
      </dsp:txXfrm>
    </dsp:sp>
    <dsp:sp modelId="{0EA2132B-632B-FF42-86F2-DE9BBD1066EF}">
      <dsp:nvSpPr>
        <dsp:cNvPr id="0" name=""/>
        <dsp:cNvSpPr/>
      </dsp:nvSpPr>
      <dsp:spPr>
        <a:xfrm>
          <a:off x="2133593" y="1236782"/>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GB" sz="1600" kern="1200" dirty="0" smtClean="0"/>
            <a:t>Broaden tax base</a:t>
          </a:r>
          <a:endParaRPr lang="en-GB" sz="1600" kern="1200" dirty="0"/>
        </a:p>
        <a:p>
          <a:pPr marL="171450" lvl="1" indent="-171450" algn="l" defTabSz="711200" rtl="0">
            <a:lnSpc>
              <a:spcPct val="90000"/>
            </a:lnSpc>
            <a:spcBef>
              <a:spcPct val="0"/>
            </a:spcBef>
            <a:spcAft>
              <a:spcPct val="15000"/>
            </a:spcAft>
            <a:buChar char="••"/>
          </a:pPr>
          <a:r>
            <a:rPr lang="en-GB" sz="1600" kern="1200" dirty="0" smtClean="0"/>
            <a:t>Improve tax administration and compliance </a:t>
          </a:r>
          <a:endParaRPr lang="en-GB" sz="1600" kern="1200" dirty="0"/>
        </a:p>
        <a:p>
          <a:pPr marL="171450" lvl="1" indent="-171450" algn="l" defTabSz="711200" rtl="0">
            <a:lnSpc>
              <a:spcPct val="90000"/>
            </a:lnSpc>
            <a:spcBef>
              <a:spcPct val="0"/>
            </a:spcBef>
            <a:spcAft>
              <a:spcPct val="15000"/>
            </a:spcAft>
            <a:buChar char="••"/>
          </a:pPr>
          <a:r>
            <a:rPr lang="en-US" sz="1600" kern="1200" dirty="0" smtClean="0"/>
            <a:t>Taxes of special interest to health:  tobacco, alcohol, sugar</a:t>
          </a:r>
          <a:endParaRPr lang="en-GB" sz="1600" kern="1200" dirty="0"/>
        </a:p>
      </dsp:txBody>
      <dsp:txXfrm>
        <a:off x="2133593" y="1236782"/>
        <a:ext cx="1875813" cy="2986560"/>
      </dsp:txXfrm>
    </dsp:sp>
    <dsp:sp modelId="{6D987C10-58DA-2148-8D46-2B6366B4B224}">
      <dsp:nvSpPr>
        <dsp:cNvPr id="0" name=""/>
        <dsp:cNvSpPr/>
      </dsp:nvSpPr>
      <dsp:spPr>
        <a:xfrm>
          <a:off x="4279973"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Inter-sectoral reallocations and efficiency gains</a:t>
          </a:r>
          <a:endParaRPr lang="en-GB" sz="1600" kern="1200" dirty="0"/>
        </a:p>
      </dsp:txBody>
      <dsp:txXfrm>
        <a:off x="4279973" y="434490"/>
        <a:ext cx="1875813" cy="750325"/>
      </dsp:txXfrm>
    </dsp:sp>
    <dsp:sp modelId="{92DCAE1A-6E18-5A45-AFE0-4417F0382B84}">
      <dsp:nvSpPr>
        <dsp:cNvPr id="0" name=""/>
        <dsp:cNvSpPr/>
      </dsp:nvSpPr>
      <dsp:spPr>
        <a:xfrm>
          <a:off x="4279973"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Removal of fossil fuel subsidies; Fuel fossil subsidies account for 2% of government revenue and 0.8% of global GDP</a:t>
          </a:r>
          <a:endParaRPr lang="en-GB" sz="1600" kern="1200" dirty="0"/>
        </a:p>
        <a:p>
          <a:pPr marL="171450" lvl="1" indent="-171450" algn="l" defTabSz="711200" rtl="0">
            <a:lnSpc>
              <a:spcPct val="90000"/>
            </a:lnSpc>
            <a:spcBef>
              <a:spcPct val="0"/>
            </a:spcBef>
            <a:spcAft>
              <a:spcPct val="15000"/>
            </a:spcAft>
            <a:buChar char="••"/>
          </a:pPr>
          <a:r>
            <a:rPr lang="en-GB" sz="1600" kern="1200" dirty="0" smtClean="0"/>
            <a:t>Improvements in health sector efficiency</a:t>
          </a:r>
          <a:endParaRPr lang="en-GB" sz="1600" kern="1200" dirty="0"/>
        </a:p>
      </dsp:txBody>
      <dsp:txXfrm>
        <a:off x="4279973" y="1184816"/>
        <a:ext cx="1875813" cy="2986560"/>
      </dsp:txXfrm>
    </dsp:sp>
    <dsp:sp modelId="{3D826F80-8729-214F-A0A9-63BDF65231B4}">
      <dsp:nvSpPr>
        <dsp:cNvPr id="0" name=""/>
        <dsp:cNvSpPr/>
      </dsp:nvSpPr>
      <dsp:spPr>
        <a:xfrm>
          <a:off x="6418400"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Development assistance for health</a:t>
          </a:r>
          <a:endParaRPr lang="en-GB" sz="1600" kern="1200" dirty="0"/>
        </a:p>
      </dsp:txBody>
      <dsp:txXfrm>
        <a:off x="6418400" y="434490"/>
        <a:ext cx="1875813" cy="750325"/>
      </dsp:txXfrm>
    </dsp:sp>
    <dsp:sp modelId="{9CC1E887-2CB8-3C4D-812E-04A86FB7E6FF}">
      <dsp:nvSpPr>
        <dsp:cNvPr id="0" name=""/>
        <dsp:cNvSpPr/>
      </dsp:nvSpPr>
      <dsp:spPr>
        <a:xfrm>
          <a:off x="6418400"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Will still be crucial for achieving convergence, particularly in poorest countries</a:t>
          </a:r>
          <a:endParaRPr lang="en-GB" sz="1600" kern="1200" dirty="0"/>
        </a:p>
      </dsp:txBody>
      <dsp:txXfrm>
        <a:off x="6418400" y="1184816"/>
        <a:ext cx="1875813" cy="2986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0F66-68C2-E74C-9C7A-BDDEEFA1B3D1}">
      <dsp:nvSpPr>
        <dsp:cNvPr id="0" name=""/>
        <dsp:cNvSpPr/>
      </dsp:nvSpPr>
      <dsp:spPr>
        <a:xfrm>
          <a:off x="3119"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Economic growth</a:t>
          </a:r>
          <a:endParaRPr lang="en-GB" sz="1600" kern="1200" dirty="0"/>
        </a:p>
      </dsp:txBody>
      <dsp:txXfrm>
        <a:off x="3119" y="434490"/>
        <a:ext cx="1875813" cy="750325"/>
      </dsp:txXfrm>
    </dsp:sp>
    <dsp:sp modelId="{E2D969BD-C70D-ED4B-A57F-EF0F3CD8A0BC}">
      <dsp:nvSpPr>
        <dsp:cNvPr id="0" name=""/>
        <dsp:cNvSpPr/>
      </dsp:nvSpPr>
      <dsp:spPr>
        <a:xfrm>
          <a:off x="3119"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CIH projections: </a:t>
          </a:r>
          <a:r>
            <a:rPr lang="en-US" sz="1600" b="0" kern="1200" dirty="0" smtClean="0"/>
            <a:t>annual </a:t>
          </a:r>
          <a:r>
            <a:rPr lang="en-US" sz="1600" kern="1200" dirty="0" smtClean="0"/>
            <a:t>GDP growth of 4.5% for  LICs, 4.3% for LMICs, 2011-2035</a:t>
          </a:r>
          <a:endParaRPr lang="en-GB" sz="1600" kern="1200" dirty="0"/>
        </a:p>
        <a:p>
          <a:pPr marL="171450" lvl="1" indent="-171450" algn="l" defTabSz="711200" rtl="0">
            <a:lnSpc>
              <a:spcPct val="90000"/>
            </a:lnSpc>
            <a:spcBef>
              <a:spcPct val="0"/>
            </a:spcBef>
            <a:spcAft>
              <a:spcPct val="15000"/>
            </a:spcAft>
            <a:buChar char="••"/>
          </a:pPr>
          <a:r>
            <a:rPr lang="en-GB" sz="1600" kern="1200" dirty="0" smtClean="0"/>
            <a:t>USD 10 trillion would be added to GDP</a:t>
          </a:r>
          <a:endParaRPr lang="en-GB" sz="1600" kern="1200" dirty="0"/>
        </a:p>
        <a:p>
          <a:pPr marL="171450" lvl="1" indent="-171450" algn="l" defTabSz="711200" rtl="0">
            <a:lnSpc>
              <a:spcPct val="90000"/>
            </a:lnSpc>
            <a:spcBef>
              <a:spcPct val="0"/>
            </a:spcBef>
            <a:spcAft>
              <a:spcPct val="15000"/>
            </a:spcAft>
            <a:buChar char="••"/>
          </a:pPr>
          <a:r>
            <a:rPr lang="en-GB" sz="1600" kern="1200" dirty="0" smtClean="0"/>
            <a:t>About 1% of this growth would fund annual cost in 2035</a:t>
          </a:r>
          <a:endParaRPr lang="en-GB" sz="1600" kern="1200" dirty="0"/>
        </a:p>
      </dsp:txBody>
      <dsp:txXfrm>
        <a:off x="3119" y="1184816"/>
        <a:ext cx="1875813" cy="2986560"/>
      </dsp:txXfrm>
    </dsp:sp>
    <dsp:sp modelId="{FEC93A00-91E1-7643-BB94-E5B64A5D2385}">
      <dsp:nvSpPr>
        <dsp:cNvPr id="0" name=""/>
        <dsp:cNvSpPr/>
      </dsp:nvSpPr>
      <dsp:spPr>
        <a:xfrm>
          <a:off x="2141546" y="434490"/>
          <a:ext cx="1875813" cy="750325"/>
        </a:xfrm>
        <a:prstGeom prst="rect">
          <a:avLst/>
        </a:prstGeom>
        <a:solidFill>
          <a:schemeClr val="accent1">
            <a:hueOff val="0"/>
            <a:satOff val="0"/>
            <a:lumOff val="0"/>
            <a:alphaOff val="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Mobilization of domestic resources</a:t>
          </a:r>
          <a:endParaRPr lang="en-GB" sz="1600" kern="1200" dirty="0"/>
        </a:p>
      </dsp:txBody>
      <dsp:txXfrm>
        <a:off x="2141546" y="434490"/>
        <a:ext cx="1875813" cy="750325"/>
      </dsp:txXfrm>
    </dsp:sp>
    <dsp:sp modelId="{0EA2132B-632B-FF42-86F2-DE9BBD1066EF}">
      <dsp:nvSpPr>
        <dsp:cNvPr id="0" name=""/>
        <dsp:cNvSpPr/>
      </dsp:nvSpPr>
      <dsp:spPr>
        <a:xfrm>
          <a:off x="2133593" y="1236782"/>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GB" sz="1600" kern="1200" dirty="0" smtClean="0"/>
            <a:t>Broaden tax base</a:t>
          </a:r>
          <a:endParaRPr lang="en-GB" sz="1600" kern="1200" dirty="0"/>
        </a:p>
        <a:p>
          <a:pPr marL="171450" lvl="1" indent="-171450" algn="l" defTabSz="711200" rtl="0">
            <a:lnSpc>
              <a:spcPct val="90000"/>
            </a:lnSpc>
            <a:spcBef>
              <a:spcPct val="0"/>
            </a:spcBef>
            <a:spcAft>
              <a:spcPct val="15000"/>
            </a:spcAft>
            <a:buChar char="••"/>
          </a:pPr>
          <a:r>
            <a:rPr lang="en-GB" sz="1600" kern="1200" dirty="0" smtClean="0"/>
            <a:t>Improve tax administration and compliance </a:t>
          </a:r>
          <a:endParaRPr lang="en-GB" sz="1600" kern="1200" dirty="0"/>
        </a:p>
        <a:p>
          <a:pPr marL="171450" lvl="1" indent="-171450" algn="l" defTabSz="711200" rtl="0">
            <a:lnSpc>
              <a:spcPct val="90000"/>
            </a:lnSpc>
            <a:spcBef>
              <a:spcPct val="0"/>
            </a:spcBef>
            <a:spcAft>
              <a:spcPct val="15000"/>
            </a:spcAft>
            <a:buChar char="••"/>
          </a:pPr>
          <a:r>
            <a:rPr lang="en-US" sz="1600" kern="1200" dirty="0" smtClean="0"/>
            <a:t>Taxes of special interest to health:  tobacco, alcohol, sugar</a:t>
          </a:r>
          <a:endParaRPr lang="en-GB" sz="1600" kern="1200" dirty="0"/>
        </a:p>
      </dsp:txBody>
      <dsp:txXfrm>
        <a:off x="2133593" y="1236782"/>
        <a:ext cx="1875813" cy="2986560"/>
      </dsp:txXfrm>
    </dsp:sp>
    <dsp:sp modelId="{6D987C10-58DA-2148-8D46-2B6366B4B224}">
      <dsp:nvSpPr>
        <dsp:cNvPr id="0" name=""/>
        <dsp:cNvSpPr/>
      </dsp:nvSpPr>
      <dsp:spPr>
        <a:xfrm>
          <a:off x="4279973" y="434490"/>
          <a:ext cx="1875813" cy="750325"/>
        </a:xfrm>
        <a:prstGeom prst="rect">
          <a:avLst/>
        </a:prstGeom>
        <a:solidFill>
          <a:schemeClr val="accent1">
            <a:hueOff val="0"/>
            <a:satOff val="0"/>
            <a:lumOff val="0"/>
            <a:alphaOff val="0"/>
          </a:schemeClr>
        </a:solidFill>
        <a:ln w="5715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Inter-sectoral reallocations and efficiency gains</a:t>
          </a:r>
          <a:endParaRPr lang="en-GB" sz="1600" kern="1200" dirty="0"/>
        </a:p>
      </dsp:txBody>
      <dsp:txXfrm>
        <a:off x="4279973" y="434490"/>
        <a:ext cx="1875813" cy="750325"/>
      </dsp:txXfrm>
    </dsp:sp>
    <dsp:sp modelId="{92DCAE1A-6E18-5A45-AFE0-4417F0382B84}">
      <dsp:nvSpPr>
        <dsp:cNvPr id="0" name=""/>
        <dsp:cNvSpPr/>
      </dsp:nvSpPr>
      <dsp:spPr>
        <a:xfrm>
          <a:off x="4267199" y="1236782"/>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Removal of fossil fuel subsidies; Fuel fossil subsidies account for 2% of government revenue and 0.7% of global GDP</a:t>
          </a:r>
          <a:endParaRPr lang="en-GB" sz="1600" kern="1200" dirty="0"/>
        </a:p>
        <a:p>
          <a:pPr marL="171450" lvl="1" indent="-171450" algn="l" defTabSz="711200" rtl="0">
            <a:lnSpc>
              <a:spcPct val="90000"/>
            </a:lnSpc>
            <a:spcBef>
              <a:spcPct val="0"/>
            </a:spcBef>
            <a:spcAft>
              <a:spcPct val="15000"/>
            </a:spcAft>
            <a:buChar char="••"/>
          </a:pPr>
          <a:r>
            <a:rPr lang="en-GB" sz="1600" kern="1200" dirty="0" smtClean="0"/>
            <a:t>Improvements in health sector efficiency</a:t>
          </a:r>
          <a:endParaRPr lang="en-GB" sz="1600" kern="1200" dirty="0"/>
        </a:p>
      </dsp:txBody>
      <dsp:txXfrm>
        <a:off x="4267199" y="1236782"/>
        <a:ext cx="1875813" cy="2986560"/>
      </dsp:txXfrm>
    </dsp:sp>
    <dsp:sp modelId="{3D826F80-8729-214F-A0A9-63BDF65231B4}">
      <dsp:nvSpPr>
        <dsp:cNvPr id="0" name=""/>
        <dsp:cNvSpPr/>
      </dsp:nvSpPr>
      <dsp:spPr>
        <a:xfrm>
          <a:off x="6418400"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Development assistance for health</a:t>
          </a:r>
          <a:endParaRPr lang="en-GB" sz="1600" kern="1200" dirty="0"/>
        </a:p>
      </dsp:txBody>
      <dsp:txXfrm>
        <a:off x="6418400" y="434490"/>
        <a:ext cx="1875813" cy="750325"/>
      </dsp:txXfrm>
    </dsp:sp>
    <dsp:sp modelId="{9CC1E887-2CB8-3C4D-812E-04A86FB7E6FF}">
      <dsp:nvSpPr>
        <dsp:cNvPr id="0" name=""/>
        <dsp:cNvSpPr/>
      </dsp:nvSpPr>
      <dsp:spPr>
        <a:xfrm>
          <a:off x="6418400"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Will still be crucial for achieving convergence, particularly in poorest countries</a:t>
          </a:r>
          <a:endParaRPr lang="en-GB" sz="1600" kern="1200" dirty="0"/>
        </a:p>
      </dsp:txBody>
      <dsp:txXfrm>
        <a:off x="6418400" y="1184816"/>
        <a:ext cx="1875813" cy="29865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0F66-68C2-E74C-9C7A-BDDEEFA1B3D1}">
      <dsp:nvSpPr>
        <dsp:cNvPr id="0" name=""/>
        <dsp:cNvSpPr/>
      </dsp:nvSpPr>
      <dsp:spPr>
        <a:xfrm>
          <a:off x="3119"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Economic growth</a:t>
          </a:r>
          <a:endParaRPr lang="en-GB" sz="1600" kern="1200" dirty="0"/>
        </a:p>
      </dsp:txBody>
      <dsp:txXfrm>
        <a:off x="3119" y="434490"/>
        <a:ext cx="1875813" cy="750325"/>
      </dsp:txXfrm>
    </dsp:sp>
    <dsp:sp modelId="{E2D969BD-C70D-ED4B-A57F-EF0F3CD8A0BC}">
      <dsp:nvSpPr>
        <dsp:cNvPr id="0" name=""/>
        <dsp:cNvSpPr/>
      </dsp:nvSpPr>
      <dsp:spPr>
        <a:xfrm>
          <a:off x="3119"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CIH projections: </a:t>
          </a:r>
          <a:r>
            <a:rPr lang="en-US" sz="1600" b="0" kern="1200" dirty="0" smtClean="0"/>
            <a:t>annual </a:t>
          </a:r>
          <a:r>
            <a:rPr lang="en-US" sz="1600" kern="1200" dirty="0" smtClean="0"/>
            <a:t>GDP growth of 4.5% for  LICs, 4.3% for LMICs, 2011-2035</a:t>
          </a:r>
          <a:endParaRPr lang="en-GB" sz="1600" kern="1200" dirty="0"/>
        </a:p>
        <a:p>
          <a:pPr marL="171450" lvl="1" indent="-171450" algn="l" defTabSz="711200" rtl="0">
            <a:lnSpc>
              <a:spcPct val="90000"/>
            </a:lnSpc>
            <a:spcBef>
              <a:spcPct val="0"/>
            </a:spcBef>
            <a:spcAft>
              <a:spcPct val="15000"/>
            </a:spcAft>
            <a:buChar char="••"/>
          </a:pPr>
          <a:r>
            <a:rPr lang="en-GB" sz="1600" kern="1200" dirty="0" smtClean="0"/>
            <a:t>USD 10 trillion would be added to GDP</a:t>
          </a:r>
          <a:endParaRPr lang="en-GB" sz="1600" kern="1200" dirty="0"/>
        </a:p>
        <a:p>
          <a:pPr marL="171450" lvl="1" indent="-171450" algn="l" defTabSz="711200" rtl="0">
            <a:lnSpc>
              <a:spcPct val="90000"/>
            </a:lnSpc>
            <a:spcBef>
              <a:spcPct val="0"/>
            </a:spcBef>
            <a:spcAft>
              <a:spcPct val="15000"/>
            </a:spcAft>
            <a:buChar char="••"/>
          </a:pPr>
          <a:r>
            <a:rPr lang="en-GB" sz="1600" kern="1200" dirty="0" smtClean="0"/>
            <a:t>About 1% of this growth would fund annual cost in 2035</a:t>
          </a:r>
          <a:endParaRPr lang="en-GB" sz="1600" kern="1200" dirty="0"/>
        </a:p>
      </dsp:txBody>
      <dsp:txXfrm>
        <a:off x="3119" y="1184816"/>
        <a:ext cx="1875813" cy="2986560"/>
      </dsp:txXfrm>
    </dsp:sp>
    <dsp:sp modelId="{FEC93A00-91E1-7643-BB94-E5B64A5D2385}">
      <dsp:nvSpPr>
        <dsp:cNvPr id="0" name=""/>
        <dsp:cNvSpPr/>
      </dsp:nvSpPr>
      <dsp:spPr>
        <a:xfrm>
          <a:off x="2141546" y="434490"/>
          <a:ext cx="1875813" cy="750325"/>
        </a:xfrm>
        <a:prstGeom prst="rect">
          <a:avLst/>
        </a:prstGeom>
        <a:solidFill>
          <a:schemeClr val="accent1">
            <a:hueOff val="0"/>
            <a:satOff val="0"/>
            <a:lumOff val="0"/>
            <a:alphaOff val="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Mobilization of domestic resources</a:t>
          </a:r>
          <a:endParaRPr lang="en-GB" sz="1600" kern="1200" dirty="0"/>
        </a:p>
      </dsp:txBody>
      <dsp:txXfrm>
        <a:off x="2141546" y="434490"/>
        <a:ext cx="1875813" cy="750325"/>
      </dsp:txXfrm>
    </dsp:sp>
    <dsp:sp modelId="{0EA2132B-632B-FF42-86F2-DE9BBD1066EF}">
      <dsp:nvSpPr>
        <dsp:cNvPr id="0" name=""/>
        <dsp:cNvSpPr/>
      </dsp:nvSpPr>
      <dsp:spPr>
        <a:xfrm>
          <a:off x="2133593" y="1236782"/>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GB" sz="1600" kern="1200" dirty="0" smtClean="0"/>
            <a:t>Broaden tax base</a:t>
          </a:r>
          <a:endParaRPr lang="en-GB" sz="1600" kern="1200" dirty="0"/>
        </a:p>
        <a:p>
          <a:pPr marL="171450" lvl="1" indent="-171450" algn="l" defTabSz="711200" rtl="0">
            <a:lnSpc>
              <a:spcPct val="90000"/>
            </a:lnSpc>
            <a:spcBef>
              <a:spcPct val="0"/>
            </a:spcBef>
            <a:spcAft>
              <a:spcPct val="15000"/>
            </a:spcAft>
            <a:buChar char="••"/>
          </a:pPr>
          <a:r>
            <a:rPr lang="en-GB" sz="1600" kern="1200" dirty="0" smtClean="0"/>
            <a:t>Improve tax administration and compliance </a:t>
          </a:r>
          <a:endParaRPr lang="en-GB" sz="1600" kern="1200" dirty="0"/>
        </a:p>
        <a:p>
          <a:pPr marL="171450" lvl="1" indent="-171450" algn="l" defTabSz="711200" rtl="0">
            <a:lnSpc>
              <a:spcPct val="90000"/>
            </a:lnSpc>
            <a:spcBef>
              <a:spcPct val="0"/>
            </a:spcBef>
            <a:spcAft>
              <a:spcPct val="15000"/>
            </a:spcAft>
            <a:buChar char="••"/>
          </a:pPr>
          <a:r>
            <a:rPr lang="en-US" sz="1600" kern="1200" dirty="0" smtClean="0"/>
            <a:t>Taxes of special interest to health:  tobacco, alcohol, sugar</a:t>
          </a:r>
          <a:endParaRPr lang="en-GB" sz="1600" kern="1200" dirty="0"/>
        </a:p>
      </dsp:txBody>
      <dsp:txXfrm>
        <a:off x="2133593" y="1236782"/>
        <a:ext cx="1875813" cy="2986560"/>
      </dsp:txXfrm>
    </dsp:sp>
    <dsp:sp modelId="{6D987C10-58DA-2148-8D46-2B6366B4B224}">
      <dsp:nvSpPr>
        <dsp:cNvPr id="0" name=""/>
        <dsp:cNvSpPr/>
      </dsp:nvSpPr>
      <dsp:spPr>
        <a:xfrm>
          <a:off x="4279973" y="434490"/>
          <a:ext cx="1875813" cy="750325"/>
        </a:xfrm>
        <a:prstGeom prst="rect">
          <a:avLst/>
        </a:prstGeom>
        <a:solidFill>
          <a:schemeClr val="accent1">
            <a:hueOff val="0"/>
            <a:satOff val="0"/>
            <a:lumOff val="0"/>
            <a:alphaOff val="0"/>
          </a:schemeClr>
        </a:solidFill>
        <a:ln w="571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Inter-sectoral reallocations and efficiency gains</a:t>
          </a:r>
          <a:endParaRPr lang="en-GB" sz="1600" kern="1200" dirty="0"/>
        </a:p>
      </dsp:txBody>
      <dsp:txXfrm>
        <a:off x="4279973" y="434490"/>
        <a:ext cx="1875813" cy="750325"/>
      </dsp:txXfrm>
    </dsp:sp>
    <dsp:sp modelId="{92DCAE1A-6E18-5A45-AFE0-4417F0382B84}">
      <dsp:nvSpPr>
        <dsp:cNvPr id="0" name=""/>
        <dsp:cNvSpPr/>
      </dsp:nvSpPr>
      <dsp:spPr>
        <a:xfrm>
          <a:off x="4267199" y="1236782"/>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Removal of fossil fuel subsidies; Fuel fossil subsidies account for 2% of government revenue and 0.7% of global GDP</a:t>
          </a:r>
          <a:endParaRPr lang="en-GB" sz="1600" kern="1200" dirty="0"/>
        </a:p>
        <a:p>
          <a:pPr marL="171450" lvl="1" indent="-171450" algn="l" defTabSz="711200" rtl="0">
            <a:lnSpc>
              <a:spcPct val="90000"/>
            </a:lnSpc>
            <a:spcBef>
              <a:spcPct val="0"/>
            </a:spcBef>
            <a:spcAft>
              <a:spcPct val="15000"/>
            </a:spcAft>
            <a:buChar char="••"/>
          </a:pPr>
          <a:r>
            <a:rPr lang="en-GB" sz="1600" kern="1200" dirty="0" smtClean="0"/>
            <a:t>Improvements in health sector efficiency</a:t>
          </a:r>
          <a:endParaRPr lang="en-GB" sz="1600" kern="1200" dirty="0"/>
        </a:p>
      </dsp:txBody>
      <dsp:txXfrm>
        <a:off x="4267199" y="1236782"/>
        <a:ext cx="1875813" cy="2986560"/>
      </dsp:txXfrm>
    </dsp:sp>
    <dsp:sp modelId="{3D826F80-8729-214F-A0A9-63BDF65231B4}">
      <dsp:nvSpPr>
        <dsp:cNvPr id="0" name=""/>
        <dsp:cNvSpPr/>
      </dsp:nvSpPr>
      <dsp:spPr>
        <a:xfrm>
          <a:off x="6418400" y="434490"/>
          <a:ext cx="1875813" cy="750325"/>
        </a:xfrm>
        <a:prstGeom prst="rect">
          <a:avLst/>
        </a:prstGeom>
        <a:solidFill>
          <a:schemeClr val="accent1">
            <a:hueOff val="0"/>
            <a:satOff val="0"/>
            <a:lumOff val="0"/>
            <a:alphaOff val="0"/>
          </a:schemeClr>
        </a:solidFill>
        <a:ln w="762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Development assistance for health</a:t>
          </a:r>
          <a:endParaRPr lang="en-GB" sz="1600" kern="1200" dirty="0"/>
        </a:p>
      </dsp:txBody>
      <dsp:txXfrm>
        <a:off x="6418400" y="434490"/>
        <a:ext cx="1875813" cy="750325"/>
      </dsp:txXfrm>
    </dsp:sp>
    <dsp:sp modelId="{9CC1E887-2CB8-3C4D-812E-04A86FB7E6FF}">
      <dsp:nvSpPr>
        <dsp:cNvPr id="0" name=""/>
        <dsp:cNvSpPr/>
      </dsp:nvSpPr>
      <dsp:spPr>
        <a:xfrm>
          <a:off x="6400805" y="1225074"/>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Will still be crucial for achieving convergence, particularly in poorest countries</a:t>
          </a:r>
          <a:endParaRPr lang="en-GB" sz="1600" kern="1200" dirty="0"/>
        </a:p>
      </dsp:txBody>
      <dsp:txXfrm>
        <a:off x="6400805" y="1225074"/>
        <a:ext cx="1875813" cy="2986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0.41758</cdr:x>
      <cdr:y>0.21053</cdr:y>
    </cdr:from>
    <cdr:to>
      <cdr:x>0.86203</cdr:x>
      <cdr:y>0.38597</cdr:y>
    </cdr:to>
    <cdr:sp macro="" textlink="">
      <cdr:nvSpPr>
        <cdr:cNvPr id="2" name="TextBox 1"/>
        <cdr:cNvSpPr txBox="1"/>
      </cdr:nvSpPr>
      <cdr:spPr>
        <a:xfrm xmlns:a="http://schemas.openxmlformats.org/drawingml/2006/main">
          <a:off x="2004646" y="914400"/>
          <a:ext cx="21336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HICs,</a:t>
          </a:r>
          <a:r>
            <a:rPr lang="en-US" sz="1400" b="1" baseline="0" dirty="0"/>
            <a:t> 18%</a:t>
          </a:r>
        </a:p>
        <a:p xmlns:a="http://schemas.openxmlformats.org/drawingml/2006/main">
          <a:pPr algn="ctr"/>
          <a:r>
            <a:rPr lang="en-US" sz="1400" b="1" baseline="0" dirty="0"/>
            <a:t>(75 </a:t>
          </a:r>
        </a:p>
        <a:p xmlns:a="http://schemas.openxmlformats.org/drawingml/2006/main">
          <a:pPr algn="ctr"/>
          <a:r>
            <a:rPr lang="en-US" sz="1400" b="1" baseline="0" dirty="0"/>
            <a:t>countries)</a:t>
          </a:r>
          <a:endParaRPr lang="en-US" sz="1400" b="1" dirty="0"/>
        </a:p>
      </cdr:txBody>
    </cdr:sp>
  </cdr:relSizeAnchor>
  <cdr:relSizeAnchor xmlns:cdr="http://schemas.openxmlformats.org/drawingml/2006/chartDrawing">
    <cdr:from>
      <cdr:x>0.51316</cdr:x>
      <cdr:y>0.5625</cdr:y>
    </cdr:from>
    <cdr:to>
      <cdr:x>0.83028</cdr:x>
      <cdr:y>0.82456</cdr:y>
    </cdr:to>
    <cdr:sp macro="" textlink="">
      <cdr:nvSpPr>
        <cdr:cNvPr id="3" name="TextBox 2"/>
        <cdr:cNvSpPr txBox="1"/>
      </cdr:nvSpPr>
      <cdr:spPr>
        <a:xfrm xmlns:a="http://schemas.openxmlformats.org/drawingml/2006/main">
          <a:off x="2463476" y="2443163"/>
          <a:ext cx="1522370" cy="11382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ysClr val="windowText" lastClr="000000"/>
              </a:solidFill>
            </a:rPr>
            <a:t>UMICs,</a:t>
          </a:r>
        </a:p>
        <a:p xmlns:a="http://schemas.openxmlformats.org/drawingml/2006/main">
          <a:pPr algn="ctr"/>
          <a:r>
            <a:rPr lang="en-US" sz="1400" b="1" dirty="0">
              <a:solidFill>
                <a:sysClr val="windowText" lastClr="000000"/>
              </a:solidFill>
            </a:rPr>
            <a:t>34% </a:t>
          </a:r>
        </a:p>
        <a:p xmlns:a="http://schemas.openxmlformats.org/drawingml/2006/main">
          <a:pPr algn="ctr"/>
          <a:r>
            <a:rPr lang="en-US" sz="1400" b="1" dirty="0">
              <a:solidFill>
                <a:sysClr val="windowText" lastClr="000000"/>
              </a:solidFill>
            </a:rPr>
            <a:t>(55</a:t>
          </a:r>
          <a:r>
            <a:rPr lang="en-US" sz="1400" b="1" baseline="0" dirty="0">
              <a:solidFill>
                <a:sysClr val="windowText" lastClr="000000"/>
              </a:solidFill>
            </a:rPr>
            <a:t> </a:t>
          </a:r>
          <a:r>
            <a:rPr lang="en-US" sz="1400" b="1" dirty="0">
              <a:solidFill>
                <a:sysClr val="windowText" lastClr="000000"/>
              </a:solidFill>
            </a:rPr>
            <a:t>countries)</a:t>
          </a:r>
        </a:p>
      </cdr:txBody>
    </cdr:sp>
  </cdr:relSizeAnchor>
  <cdr:relSizeAnchor xmlns:cdr="http://schemas.openxmlformats.org/drawingml/2006/chartDrawing">
    <cdr:from>
      <cdr:x>0.2906</cdr:x>
      <cdr:y>0.14035</cdr:y>
    </cdr:from>
    <cdr:to>
      <cdr:x>0.52688</cdr:x>
      <cdr:y>0.41498</cdr:y>
    </cdr:to>
    <cdr:sp macro="" textlink="">
      <cdr:nvSpPr>
        <cdr:cNvPr id="4" name="TextBox 3"/>
        <cdr:cNvSpPr txBox="1"/>
      </cdr:nvSpPr>
      <cdr:spPr>
        <a:xfrm xmlns:a="http://schemas.openxmlformats.org/drawingml/2006/main">
          <a:off x="1395047" y="609601"/>
          <a:ext cx="1134294" cy="11928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LICs, </a:t>
          </a:r>
          <a:r>
            <a:rPr lang="en-US" sz="1400" b="1" baseline="0" dirty="0"/>
            <a:t>12% </a:t>
          </a:r>
        </a:p>
        <a:p xmlns:a="http://schemas.openxmlformats.org/drawingml/2006/main">
          <a:pPr algn="ctr"/>
          <a:r>
            <a:rPr lang="en-US" sz="1400" b="1" baseline="0" dirty="0"/>
            <a:t>(36 countries)</a:t>
          </a:r>
          <a:endParaRPr lang="en-US" sz="1400" b="1" dirty="0"/>
        </a:p>
      </cdr:txBody>
    </cdr:sp>
  </cdr:relSizeAnchor>
  <cdr:relSizeAnchor xmlns:cdr="http://schemas.openxmlformats.org/drawingml/2006/chartDrawing">
    <cdr:from>
      <cdr:x>0.16361</cdr:x>
      <cdr:y>0.50877</cdr:y>
    </cdr:from>
    <cdr:to>
      <cdr:x>0.31229</cdr:x>
      <cdr:y>0.70043</cdr:y>
    </cdr:to>
    <cdr:sp macro="" textlink="">
      <cdr:nvSpPr>
        <cdr:cNvPr id="5" name="TextBox 4"/>
        <cdr:cNvSpPr txBox="1"/>
      </cdr:nvSpPr>
      <cdr:spPr>
        <a:xfrm xmlns:a="http://schemas.openxmlformats.org/drawingml/2006/main">
          <a:off x="785446" y="2209800"/>
          <a:ext cx="713753" cy="8324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LMICs, 36%,</a:t>
          </a:r>
          <a:r>
            <a:rPr lang="en-US" sz="1400" b="1" baseline="0" dirty="0">
              <a:solidFill>
                <a:sysClr val="windowText" lastClr="000000"/>
              </a:solidFill>
            </a:rPr>
            <a:t> </a:t>
          </a:r>
        </a:p>
        <a:p xmlns:a="http://schemas.openxmlformats.org/drawingml/2006/main">
          <a:r>
            <a:rPr lang="en-US" sz="1400" b="1" baseline="0" dirty="0">
              <a:solidFill>
                <a:sysClr val="windowText" lastClr="000000"/>
              </a:solidFill>
            </a:rPr>
            <a:t>(48 countries)</a:t>
          </a:r>
        </a:p>
        <a:p xmlns:a="http://schemas.openxmlformats.org/drawingml/2006/main">
          <a:endParaRPr lang="en-US" sz="1100" dirty="0"/>
        </a:p>
      </cdr:txBody>
    </cdr:sp>
  </cdr:relSizeAnchor>
  <cdr:relSizeAnchor xmlns:cdr="http://schemas.openxmlformats.org/drawingml/2006/chartDrawing">
    <cdr:from>
      <cdr:x>0.47619</cdr:x>
      <cdr:y>0.89474</cdr:y>
    </cdr:from>
    <cdr:to>
      <cdr:x>1</cdr:x>
      <cdr:y>1</cdr:y>
    </cdr:to>
    <cdr:sp macro="" textlink="">
      <cdr:nvSpPr>
        <cdr:cNvPr id="6" name="TextBox 5"/>
        <cdr:cNvSpPr txBox="1"/>
      </cdr:nvSpPr>
      <cdr:spPr>
        <a:xfrm xmlns:a="http://schemas.openxmlformats.org/drawingml/2006/main">
          <a:off x="2286000" y="3886200"/>
          <a:ext cx="2514600" cy="4571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World</a:t>
          </a:r>
          <a:r>
            <a:rPr lang="en-US" sz="1400" baseline="0" dirty="0"/>
            <a:t> </a:t>
          </a:r>
          <a:r>
            <a:rPr lang="en-US" sz="1400" baseline="0" dirty="0" smtClean="0"/>
            <a:t>population</a:t>
          </a:r>
          <a:r>
            <a:rPr lang="en-US" sz="1400" baseline="0" dirty="0"/>
            <a:t>:  </a:t>
          </a:r>
          <a:r>
            <a:rPr lang="en-US" sz="1400" baseline="0" dirty="0" smtClean="0"/>
            <a:t>7.05 b, 214 </a:t>
          </a:r>
          <a:r>
            <a:rPr lang="en-US" sz="1400" baseline="0" dirty="0"/>
            <a:t>countries</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0.52902</cdr:x>
      <cdr:y>0.32802</cdr:y>
    </cdr:from>
    <cdr:to>
      <cdr:x>0.81356</cdr:x>
      <cdr:y>0.60714</cdr:y>
    </cdr:to>
    <cdr:sp macro="" textlink="">
      <cdr:nvSpPr>
        <cdr:cNvPr id="2" name="TextBox 1"/>
        <cdr:cNvSpPr txBox="1"/>
      </cdr:nvSpPr>
      <cdr:spPr>
        <a:xfrm xmlns:a="http://schemas.openxmlformats.org/drawingml/2006/main">
          <a:off x="2378368" y="1399726"/>
          <a:ext cx="1279232" cy="11910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HICs, 40% </a:t>
          </a:r>
        </a:p>
        <a:p xmlns:a="http://schemas.openxmlformats.org/drawingml/2006/main">
          <a:r>
            <a:rPr lang="en-US" sz="1400" b="1" dirty="0">
              <a:solidFill>
                <a:schemeClr val="tx1"/>
              </a:solidFill>
            </a:rPr>
            <a:t>(94 countries)</a:t>
          </a:r>
        </a:p>
      </cdr:txBody>
    </cdr:sp>
  </cdr:relSizeAnchor>
  <cdr:relSizeAnchor xmlns:cdr="http://schemas.openxmlformats.org/drawingml/2006/chartDrawing">
    <cdr:from>
      <cdr:x>0.375</cdr:x>
      <cdr:y>0.72558</cdr:y>
    </cdr:from>
    <cdr:to>
      <cdr:x>0.6738</cdr:x>
      <cdr:y>1</cdr:y>
    </cdr:to>
    <cdr:sp macro="" textlink="">
      <cdr:nvSpPr>
        <cdr:cNvPr id="3" name="TextBox 2"/>
        <cdr:cNvSpPr txBox="1"/>
      </cdr:nvSpPr>
      <cdr:spPr>
        <a:xfrm xmlns:a="http://schemas.openxmlformats.org/drawingml/2006/main">
          <a:off x="1600200" y="3096213"/>
          <a:ext cx="1275039" cy="1170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ysClr val="windowText" lastClr="000000"/>
              </a:solidFill>
            </a:rPr>
            <a:t>UMICs, 18%</a:t>
          </a:r>
        </a:p>
        <a:p xmlns:a="http://schemas.openxmlformats.org/drawingml/2006/main">
          <a:pPr algn="ctr"/>
          <a:r>
            <a:rPr lang="en-US" sz="1400" b="1" dirty="0">
              <a:solidFill>
                <a:sysClr val="windowText" lastClr="000000"/>
              </a:solidFill>
            </a:rPr>
            <a:t>(55 </a:t>
          </a:r>
        </a:p>
        <a:p xmlns:a="http://schemas.openxmlformats.org/drawingml/2006/main">
          <a:pPr algn="ctr"/>
          <a:r>
            <a:rPr lang="en-US" sz="1400" b="1" dirty="0">
              <a:solidFill>
                <a:sysClr val="windowText" lastClr="000000"/>
              </a:solidFill>
            </a:rPr>
            <a:t>countries)</a:t>
          </a:r>
        </a:p>
      </cdr:txBody>
    </cdr:sp>
  </cdr:relSizeAnchor>
  <cdr:relSizeAnchor xmlns:cdr="http://schemas.openxmlformats.org/drawingml/2006/chartDrawing">
    <cdr:from>
      <cdr:x>0.125</cdr:x>
      <cdr:y>0.48214</cdr:y>
    </cdr:from>
    <cdr:to>
      <cdr:x>0.47084</cdr:x>
      <cdr:y>0.74086</cdr:y>
    </cdr:to>
    <cdr:sp macro="" textlink="">
      <cdr:nvSpPr>
        <cdr:cNvPr id="4" name="TextBox 3"/>
        <cdr:cNvSpPr txBox="1"/>
      </cdr:nvSpPr>
      <cdr:spPr>
        <a:xfrm xmlns:a="http://schemas.openxmlformats.org/drawingml/2006/main">
          <a:off x="533401" y="2057401"/>
          <a:ext cx="1475768" cy="1103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ysClr val="windowText" lastClr="000000"/>
              </a:solidFill>
            </a:rPr>
            <a:t>LMICs, 32% </a:t>
          </a:r>
        </a:p>
        <a:p xmlns:a="http://schemas.openxmlformats.org/drawingml/2006/main">
          <a:r>
            <a:rPr lang="en-US" sz="1400" b="1" dirty="0">
              <a:solidFill>
                <a:sysClr val="windowText" lastClr="000000"/>
              </a:solidFill>
            </a:rPr>
            <a:t>(43 countries)</a:t>
          </a:r>
        </a:p>
      </cdr:txBody>
    </cdr:sp>
  </cdr:relSizeAnchor>
  <cdr:relSizeAnchor xmlns:cdr="http://schemas.openxmlformats.org/drawingml/2006/chartDrawing">
    <cdr:from>
      <cdr:x>0.28814</cdr:x>
      <cdr:y>0.14286</cdr:y>
    </cdr:from>
    <cdr:to>
      <cdr:x>0.54787</cdr:x>
      <cdr:y>0.46887</cdr:y>
    </cdr:to>
    <cdr:sp macro="" textlink="">
      <cdr:nvSpPr>
        <cdr:cNvPr id="5" name="TextBox 4"/>
        <cdr:cNvSpPr txBox="1"/>
      </cdr:nvSpPr>
      <cdr:spPr>
        <a:xfrm xmlns:a="http://schemas.openxmlformats.org/drawingml/2006/main">
          <a:off x="1295400" y="609601"/>
          <a:ext cx="1167714" cy="13911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ysClr val="windowText" lastClr="000000"/>
              </a:solidFill>
            </a:rPr>
            <a:t>LICs, 10%</a:t>
          </a:r>
        </a:p>
        <a:p xmlns:a="http://schemas.openxmlformats.org/drawingml/2006/main">
          <a:pPr algn="ctr"/>
          <a:r>
            <a:rPr lang="en-US" sz="1400" b="1" dirty="0">
              <a:solidFill>
                <a:sysClr val="windowText" lastClr="000000"/>
              </a:solidFill>
            </a:rPr>
            <a:t>(22 </a:t>
          </a:r>
        </a:p>
        <a:p xmlns:a="http://schemas.openxmlformats.org/drawingml/2006/main">
          <a:pPr algn="ctr"/>
          <a:r>
            <a:rPr lang="en-US" sz="1400" b="1" dirty="0">
              <a:solidFill>
                <a:sysClr val="windowText" lastClr="000000"/>
              </a:solidFill>
            </a:rPr>
            <a:t>countries)</a:t>
          </a:r>
        </a:p>
        <a:p xmlns:a="http://schemas.openxmlformats.org/drawingml/2006/main">
          <a:endParaRPr lang="en-US" sz="1100" dirty="0"/>
        </a:p>
      </cdr:txBody>
    </cdr:sp>
  </cdr:relSizeAnchor>
  <cdr:relSizeAnchor xmlns:cdr="http://schemas.openxmlformats.org/drawingml/2006/chartDrawing">
    <cdr:from>
      <cdr:x>0.7022</cdr:x>
      <cdr:y>0.74204</cdr:y>
    </cdr:from>
    <cdr:to>
      <cdr:x>1</cdr:x>
      <cdr:y>1</cdr:y>
    </cdr:to>
    <cdr:sp macro="" textlink="">
      <cdr:nvSpPr>
        <cdr:cNvPr id="6" name="TextBox 5"/>
        <cdr:cNvSpPr txBox="1"/>
      </cdr:nvSpPr>
      <cdr:spPr>
        <a:xfrm xmlns:a="http://schemas.openxmlformats.org/drawingml/2006/main">
          <a:off x="2996428" y="3166433"/>
          <a:ext cx="1270772" cy="11007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Projected world population:  </a:t>
          </a:r>
        </a:p>
        <a:p xmlns:a="http://schemas.openxmlformats.org/drawingml/2006/main">
          <a:r>
            <a:rPr lang="en-US" sz="1400" dirty="0" smtClean="0"/>
            <a:t>8.72</a:t>
          </a:r>
          <a:r>
            <a:rPr lang="en-US" sz="1400" baseline="0" dirty="0" smtClean="0"/>
            <a:t> b, 214 </a:t>
          </a:r>
          <a:r>
            <a:rPr lang="en-US" sz="1400" baseline="0" dirty="0"/>
            <a:t>countries</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B54EA6A-8EB7-EC4B-8FF4-92CEC8D9C031}" type="datetimeFigureOut">
              <a:rPr lang="en-US" smtClean="0"/>
              <a:t>3/25/2015</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2F91E7C-ED99-BC40-8B61-8E2056125968}" type="slidenum">
              <a:rPr lang="en-US" smtClean="0"/>
              <a:t>‹#›</a:t>
            </a:fld>
            <a:endParaRPr lang="en-US"/>
          </a:p>
        </p:txBody>
      </p:sp>
    </p:spTree>
    <p:extLst>
      <p:ext uri="{BB962C8B-B14F-4D97-AF65-F5344CB8AC3E}">
        <p14:creationId xmlns:p14="http://schemas.microsoft.com/office/powerpoint/2010/main" val="136269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679C6BA-7449-4716-B5BF-8E7146F23D96}" type="datetimeFigureOut">
              <a:rPr lang="en-US" smtClean="0"/>
              <a:t>3/25/2015</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60E0F24-FC91-417C-AB2E-A66D31643FA0}" type="slidenum">
              <a:rPr lang="en-US" smtClean="0"/>
              <a:t>‹#›</a:t>
            </a:fld>
            <a:endParaRPr lang="en-US"/>
          </a:p>
        </p:txBody>
      </p:sp>
    </p:spTree>
    <p:extLst>
      <p:ext uri="{BB962C8B-B14F-4D97-AF65-F5344CB8AC3E}">
        <p14:creationId xmlns:p14="http://schemas.microsoft.com/office/powerpoint/2010/main" val="1914859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a:t>
            </a:fld>
            <a:endParaRPr lang="en-US"/>
          </a:p>
        </p:txBody>
      </p:sp>
    </p:spTree>
    <p:extLst>
      <p:ext uri="{BB962C8B-B14F-4D97-AF65-F5344CB8AC3E}">
        <p14:creationId xmlns:p14="http://schemas.microsoft.com/office/powerpoint/2010/main" val="374277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13</a:t>
            </a:fld>
            <a:endParaRPr lang="en-US"/>
          </a:p>
        </p:txBody>
      </p:sp>
    </p:spTree>
    <p:extLst>
      <p:ext uri="{BB962C8B-B14F-4D97-AF65-F5344CB8AC3E}">
        <p14:creationId xmlns:p14="http://schemas.microsoft.com/office/powerpoint/2010/main" val="300520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14</a:t>
            </a:fld>
            <a:endParaRPr lang="en-US"/>
          </a:p>
        </p:txBody>
      </p:sp>
    </p:spTree>
    <p:extLst>
      <p:ext uri="{BB962C8B-B14F-4D97-AF65-F5344CB8AC3E}">
        <p14:creationId xmlns:p14="http://schemas.microsoft.com/office/powerpoint/2010/main" val="380891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15</a:t>
            </a:fld>
            <a:endParaRPr lang="en-US"/>
          </a:p>
        </p:txBody>
      </p:sp>
    </p:spTree>
    <p:extLst>
      <p:ext uri="{BB962C8B-B14F-4D97-AF65-F5344CB8AC3E}">
        <p14:creationId xmlns:p14="http://schemas.microsoft.com/office/powerpoint/2010/main" val="100476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16</a:t>
            </a:fld>
            <a:endParaRPr lang="en-US"/>
          </a:p>
        </p:txBody>
      </p:sp>
    </p:spTree>
    <p:extLst>
      <p:ext uri="{BB962C8B-B14F-4D97-AF65-F5344CB8AC3E}">
        <p14:creationId xmlns:p14="http://schemas.microsoft.com/office/powerpoint/2010/main" val="210187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17</a:t>
            </a:fld>
            <a:endParaRPr lang="en-US"/>
          </a:p>
        </p:txBody>
      </p:sp>
    </p:spTree>
    <p:extLst>
      <p:ext uri="{BB962C8B-B14F-4D97-AF65-F5344CB8AC3E}">
        <p14:creationId xmlns:p14="http://schemas.microsoft.com/office/powerpoint/2010/main" val="113208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18</a:t>
            </a:fld>
            <a:endParaRPr lang="en-US"/>
          </a:p>
        </p:txBody>
      </p:sp>
    </p:spTree>
    <p:extLst>
      <p:ext uri="{BB962C8B-B14F-4D97-AF65-F5344CB8AC3E}">
        <p14:creationId xmlns:p14="http://schemas.microsoft.com/office/powerpoint/2010/main" val="49235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19</a:t>
            </a:fld>
            <a:endParaRPr lang="en-US"/>
          </a:p>
        </p:txBody>
      </p:sp>
    </p:spTree>
    <p:extLst>
      <p:ext uri="{BB962C8B-B14F-4D97-AF65-F5344CB8AC3E}">
        <p14:creationId xmlns:p14="http://schemas.microsoft.com/office/powerpoint/2010/main" val="31110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20</a:t>
            </a:fld>
            <a:endParaRPr lang="en-US"/>
          </a:p>
        </p:txBody>
      </p:sp>
    </p:spTree>
    <p:extLst>
      <p:ext uri="{BB962C8B-B14F-4D97-AF65-F5344CB8AC3E}">
        <p14:creationId xmlns:p14="http://schemas.microsoft.com/office/powerpoint/2010/main" val="269948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21</a:t>
            </a:fld>
            <a:endParaRPr lang="en-US"/>
          </a:p>
        </p:txBody>
      </p:sp>
    </p:spTree>
    <p:extLst>
      <p:ext uri="{BB962C8B-B14F-4D97-AF65-F5344CB8AC3E}">
        <p14:creationId xmlns:p14="http://schemas.microsoft.com/office/powerpoint/2010/main" val="319264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argue</a:t>
            </a:r>
            <a:r>
              <a:rPr lang="en-US" sz="1200" kern="1200" baseline="0" dirty="0" smtClean="0">
                <a:solidFill>
                  <a:schemeClr val="tx1"/>
                </a:solidFill>
                <a:effectLst/>
                <a:latin typeface="+mn-lt"/>
                <a:ea typeface="+mn-ea"/>
                <a:cs typeface="+mn-cs"/>
              </a:rPr>
              <a:t> that a greater % of ODA should go to health.  Why? </a:t>
            </a:r>
            <a:r>
              <a:rPr lang="en-US" sz="1200" kern="1200" dirty="0" smtClean="0">
                <a:solidFill>
                  <a:schemeClr val="tx1"/>
                </a:solidFill>
                <a:effectLst/>
                <a:latin typeface="+mn-lt"/>
                <a:ea typeface="+mn-ea"/>
                <a:cs typeface="+mn-cs"/>
              </a:rPr>
              <a:t>First, health aid has a strong record of exceptional implementation success, as shown for example by the robust association between development assistance for health for scaling up HIV and malaria control tools and reduced mortality from these infections. Second, the returns to investing in the health sector have historically been very large—benefit-cost analyses can be around 5-10 or even higher</a:t>
            </a:r>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22</a:t>
            </a:fld>
            <a:endParaRPr lang="en-US"/>
          </a:p>
        </p:txBody>
      </p:sp>
    </p:spTree>
    <p:extLst>
      <p:ext uri="{BB962C8B-B14F-4D97-AF65-F5344CB8AC3E}">
        <p14:creationId xmlns:p14="http://schemas.microsoft.com/office/powerpoint/2010/main" val="182068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a:t>
            </a:fld>
            <a:endParaRPr lang="en-US"/>
          </a:p>
        </p:txBody>
      </p:sp>
    </p:spTree>
    <p:extLst>
      <p:ext uri="{BB962C8B-B14F-4D97-AF65-F5344CB8AC3E}">
        <p14:creationId xmlns:p14="http://schemas.microsoft.com/office/powerpoint/2010/main" val="24309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23</a:t>
            </a:fld>
            <a:endParaRPr lang="en-US"/>
          </a:p>
        </p:txBody>
      </p:sp>
    </p:spTree>
    <p:extLst>
      <p:ext uri="{BB962C8B-B14F-4D97-AF65-F5344CB8AC3E}">
        <p14:creationId xmlns:p14="http://schemas.microsoft.com/office/powerpoint/2010/main" val="2837493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24</a:t>
            </a:fld>
            <a:endParaRPr lang="en-US"/>
          </a:p>
        </p:txBody>
      </p:sp>
    </p:spTree>
    <p:extLst>
      <p:ext uri="{BB962C8B-B14F-4D97-AF65-F5344CB8AC3E}">
        <p14:creationId xmlns:p14="http://schemas.microsoft.com/office/powerpoint/2010/main" val="3183833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26</a:t>
            </a:fld>
            <a:endParaRPr lang="en-US"/>
          </a:p>
        </p:txBody>
      </p:sp>
    </p:spTree>
    <p:extLst>
      <p:ext uri="{BB962C8B-B14F-4D97-AF65-F5344CB8AC3E}">
        <p14:creationId xmlns:p14="http://schemas.microsoft.com/office/powerpoint/2010/main" val="3456960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27</a:t>
            </a:fld>
            <a:endParaRPr lang="en-US"/>
          </a:p>
        </p:txBody>
      </p:sp>
    </p:spTree>
    <p:extLst>
      <p:ext uri="{BB962C8B-B14F-4D97-AF65-F5344CB8AC3E}">
        <p14:creationId xmlns:p14="http://schemas.microsoft.com/office/powerpoint/2010/main" val="50943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28</a:t>
            </a:fld>
            <a:endParaRPr lang="en-US"/>
          </a:p>
        </p:txBody>
      </p:sp>
    </p:spTree>
    <p:extLst>
      <p:ext uri="{BB962C8B-B14F-4D97-AF65-F5344CB8AC3E}">
        <p14:creationId xmlns:p14="http://schemas.microsoft.com/office/powerpoint/2010/main" val="4933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5403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62460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70173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64985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600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5</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522778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mix of low income, lower middle income (India, Indonesia, Nigeria) and one upper middle income country (China).  </a:t>
            </a:r>
          </a:p>
          <a:p>
            <a:r>
              <a:rPr lang="en-US" dirty="0" smtClean="0"/>
              <a:t>The table</a:t>
            </a:r>
            <a:r>
              <a:rPr lang="en-US" baseline="0" dirty="0" smtClean="0"/>
              <a:t> doesn’t show the rapid change that has occurred.  Extreme </a:t>
            </a:r>
            <a:r>
              <a:rPr lang="en-US" baseline="0" dirty="0" err="1" smtClean="0"/>
              <a:t>extreme</a:t>
            </a:r>
            <a:r>
              <a:rPr lang="en-US" baseline="0" dirty="0" smtClean="0"/>
              <a:t> poverty rates within fell within China from 84% in 1981 to 60% in 1999, 36% in 1999, and 12% in 2010.  Not as dramatically, but still important, India’s extreme poverty rates fell from 60% in 1981 to 33% in 2010.  There are also countries without such progress.  For SSA as a whole, rates increased from 51% in 1981 to 58% in 1999, but subsequently fell to 48% in 2010.  SSA is the only region for which the number of poor individuals has risen in absolute terms between 1981 and 2010.   </a:t>
            </a:r>
            <a:endParaRPr lang="en-US" dirty="0"/>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798582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94707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531968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52345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25077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interest to show, while</a:t>
            </a:r>
            <a:r>
              <a:rPr lang="en-US" baseline="0" dirty="0" smtClean="0"/>
              <a:t> recognizing that analytical income classification cutoffs are somewhat arbitrary and as world income grows, aspirations for development assistance should grow as well</a:t>
            </a:r>
            <a:endParaRPr lang="en-US" dirty="0"/>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908935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54103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888994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03602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6</a:t>
            </a:fld>
            <a:endParaRPr lang="en-US"/>
          </a:p>
        </p:txBody>
      </p:sp>
    </p:spTree>
    <p:extLst>
      <p:ext uri="{BB962C8B-B14F-4D97-AF65-F5344CB8AC3E}">
        <p14:creationId xmlns:p14="http://schemas.microsoft.com/office/powerpoint/2010/main" val="2196562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897995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162661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074351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219071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Fossil fuel subsidies regressive:</a:t>
            </a:r>
            <a:r>
              <a:rPr lang="en-US" baseline="0" dirty="0" smtClean="0"/>
              <a:t>  mostly benefit upper income groups (although measures need to be in place when removed to help protect the poor).</a:t>
            </a:r>
            <a:endParaRPr lang="en-US" dirty="0"/>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35080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recalculated the growth projections based on latest IMF projections (October</a:t>
            </a:r>
            <a:r>
              <a:rPr lang="en-US" baseline="0" dirty="0" smtClean="0"/>
              <a:t> 2014).  LICs, 4.2% from 2014-2019, LMICs 4.1%.  UMIC, slightly higher at 4.3%, HICs at more modest growth, 1.8%.  </a:t>
            </a:r>
            <a:endParaRPr lang="en-US" dirty="0"/>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10030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700458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Aid</a:t>
            </a:r>
            <a:r>
              <a:rPr lang="en-US" baseline="0" dirty="0" smtClean="0"/>
              <a:t> needed heavily for poorest and fragile states.  </a:t>
            </a:r>
          </a:p>
          <a:p>
            <a:r>
              <a:rPr lang="en-US" dirty="0" smtClean="0"/>
              <a:t>For middle income countries, aid could</a:t>
            </a:r>
            <a:r>
              <a:rPr lang="en-US" baseline="0" dirty="0" smtClean="0"/>
              <a:t> increasingly focus on mutually agreed changes in policies, programs, institutions and on results based financing, given </a:t>
            </a:r>
            <a:r>
              <a:rPr lang="en-US" baseline="0" dirty="0" err="1" smtClean="0"/>
              <a:t>ountries</a:t>
            </a:r>
            <a:r>
              <a:rPr lang="en-US" baseline="0" dirty="0" smtClean="0"/>
              <a:t> need to move increasingly into funding on their own.</a:t>
            </a:r>
            <a:endParaRPr lang="en-US" dirty="0"/>
          </a:p>
        </p:txBody>
      </p:sp>
      <p:sp>
        <p:nvSpPr>
          <p:cNvPr id="4" name="Slide Number Placeholder 3"/>
          <p:cNvSpPr>
            <a:spLocks noGrp="1"/>
          </p:cNvSpPr>
          <p:nvPr>
            <p:ph type="sldNum" sz="quarter" idx="10"/>
          </p:nvPr>
        </p:nvSpPr>
        <p:spPr/>
        <p:txBody>
          <a:bodyPr/>
          <a:lstStyle/>
          <a:p>
            <a:fld id="{CA39AFC7-F221-4CC9-B324-B6C095BEA4C8}"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387360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E5BC9-EEEC-48EC-895E-EDB9BC6E67E8}"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553308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Mortality</a:t>
            </a:r>
            <a:r>
              <a:rPr lang="nl-NL" dirty="0" smtClean="0"/>
              <a:t> </a:t>
            </a:r>
            <a:r>
              <a:rPr lang="nl-NL" dirty="0" err="1" smtClean="0"/>
              <a:t>rates</a:t>
            </a:r>
            <a:r>
              <a:rPr lang="nl-NL" dirty="0" smtClean="0"/>
              <a:t> in </a:t>
            </a:r>
            <a:r>
              <a:rPr lang="nl-NL" dirty="0" err="1" smtClean="0"/>
              <a:t>children</a:t>
            </a:r>
            <a:r>
              <a:rPr lang="nl-NL" dirty="0" smtClean="0"/>
              <a:t> </a:t>
            </a:r>
            <a:r>
              <a:rPr lang="nl-NL" dirty="0" err="1" smtClean="0"/>
              <a:t>under</a:t>
            </a:r>
            <a:r>
              <a:rPr lang="nl-NL" dirty="0" smtClean="0"/>
              <a:t> 5 has </a:t>
            </a:r>
            <a:r>
              <a:rPr lang="nl-NL" dirty="0" err="1" smtClean="0"/>
              <a:t>almost</a:t>
            </a:r>
            <a:r>
              <a:rPr lang="nl-NL" dirty="0" smtClean="0"/>
              <a:t> </a:t>
            </a:r>
            <a:r>
              <a:rPr lang="nl-NL" dirty="0" err="1" smtClean="0"/>
              <a:t>halved</a:t>
            </a:r>
            <a:r>
              <a:rPr lang="nl-NL" dirty="0" smtClean="0"/>
              <a:t> </a:t>
            </a:r>
            <a:r>
              <a:rPr lang="nl-NL" dirty="0" err="1" smtClean="0"/>
              <a:t>since</a:t>
            </a:r>
            <a:r>
              <a:rPr lang="nl-NL" dirty="0" smtClean="0"/>
              <a:t> 1990;</a:t>
            </a:r>
            <a:r>
              <a:rPr lang="nl-NL" baseline="0" dirty="0" smtClean="0"/>
              <a:t> BUT o</a:t>
            </a:r>
            <a:r>
              <a:rPr lang="nl-NL" dirty="0" smtClean="0"/>
              <a:t>ver 6 </a:t>
            </a:r>
            <a:r>
              <a:rPr lang="nl-NL" dirty="0" err="1" smtClean="0"/>
              <a:t>million</a:t>
            </a:r>
            <a:r>
              <a:rPr lang="nl-NL" dirty="0" smtClean="0"/>
              <a:t> </a:t>
            </a:r>
            <a:r>
              <a:rPr lang="nl-NL" dirty="0" err="1" smtClean="0"/>
              <a:t>children</a:t>
            </a:r>
            <a:r>
              <a:rPr lang="nl-NL" dirty="0" smtClean="0"/>
              <a:t> </a:t>
            </a:r>
            <a:r>
              <a:rPr lang="nl-NL" dirty="0" err="1" smtClean="0"/>
              <a:t>still</a:t>
            </a:r>
            <a:r>
              <a:rPr lang="nl-NL" dirty="0" smtClean="0"/>
              <a:t> die </a:t>
            </a:r>
            <a:r>
              <a:rPr lang="nl-NL" dirty="0" err="1" smtClean="0"/>
              <a:t>every</a:t>
            </a:r>
            <a:r>
              <a:rPr lang="nl-NL" dirty="0" smtClean="0"/>
              <a:t> </a:t>
            </a:r>
            <a:r>
              <a:rPr lang="nl-NL" dirty="0" err="1" smtClean="0"/>
              <a:t>year</a:t>
            </a:r>
            <a:endParaRPr lang="nl-NL" dirty="0" smtClean="0"/>
          </a:p>
          <a:p>
            <a:endParaRPr lang="nl-NL" dirty="0" smtClean="0"/>
          </a:p>
          <a:p>
            <a:r>
              <a:rPr lang="nl-NL" dirty="0" err="1" smtClean="0"/>
              <a:t>Maternal</a:t>
            </a:r>
            <a:r>
              <a:rPr lang="nl-NL" baseline="0" dirty="0" smtClean="0"/>
              <a:t> </a:t>
            </a:r>
            <a:r>
              <a:rPr lang="nl-NL" baseline="0" dirty="0" err="1" smtClean="0"/>
              <a:t>mortality</a:t>
            </a:r>
            <a:r>
              <a:rPr lang="nl-NL" baseline="0" dirty="0" smtClean="0"/>
              <a:t> </a:t>
            </a:r>
            <a:r>
              <a:rPr lang="nl-NL" baseline="0" dirty="0" err="1" smtClean="0"/>
              <a:t>fell</a:t>
            </a:r>
            <a:r>
              <a:rPr lang="nl-NL" baseline="0" dirty="0" smtClean="0"/>
              <a:t> </a:t>
            </a:r>
            <a:r>
              <a:rPr lang="nl-NL" baseline="0" dirty="0" err="1" smtClean="0"/>
              <a:t>by</a:t>
            </a:r>
            <a:r>
              <a:rPr lang="nl-NL" baseline="0" dirty="0" smtClean="0"/>
              <a:t> 45% </a:t>
            </a:r>
            <a:r>
              <a:rPr lang="nl-NL" baseline="0" dirty="0" err="1" smtClean="0"/>
              <a:t>since</a:t>
            </a:r>
            <a:r>
              <a:rPr lang="nl-NL" baseline="0" dirty="0" smtClean="0"/>
              <a:t> 1990; BUT </a:t>
            </a:r>
            <a:r>
              <a:rPr lang="nl-NL" baseline="0" dirty="0" err="1" smtClean="0"/>
              <a:t>only</a:t>
            </a:r>
            <a:r>
              <a:rPr lang="nl-NL" baseline="0" dirty="0" smtClean="0"/>
              <a:t> halve of </a:t>
            </a:r>
            <a:r>
              <a:rPr lang="nl-NL" baseline="0" dirty="0" err="1" smtClean="0"/>
              <a:t>women</a:t>
            </a:r>
            <a:r>
              <a:rPr lang="nl-NL" baseline="0" dirty="0" smtClean="0"/>
              <a:t> in </a:t>
            </a:r>
            <a:r>
              <a:rPr lang="nl-NL" baseline="0" dirty="0" err="1" smtClean="0"/>
              <a:t>developing</a:t>
            </a:r>
            <a:r>
              <a:rPr lang="nl-NL" baseline="0" dirty="0" smtClean="0"/>
              <a:t> </a:t>
            </a:r>
            <a:r>
              <a:rPr lang="nl-NL" baseline="0" dirty="0" err="1" smtClean="0"/>
              <a:t>regions</a:t>
            </a:r>
            <a:r>
              <a:rPr lang="nl-NL" baseline="0" dirty="0" smtClean="0"/>
              <a:t> </a:t>
            </a:r>
            <a:r>
              <a:rPr lang="nl-NL" baseline="0" dirty="0" err="1" smtClean="0"/>
              <a:t>receive</a:t>
            </a:r>
            <a:r>
              <a:rPr lang="nl-NL" baseline="0" dirty="0" smtClean="0"/>
              <a:t> </a:t>
            </a:r>
            <a:r>
              <a:rPr lang="nl-NL" baseline="0" dirty="0" err="1" smtClean="0"/>
              <a:t>recommended</a:t>
            </a:r>
            <a:r>
              <a:rPr lang="nl-NL" baseline="0" dirty="0" smtClean="0"/>
              <a:t> </a:t>
            </a:r>
            <a:r>
              <a:rPr lang="nl-NL" baseline="0" dirty="0" err="1" smtClean="0"/>
              <a:t>healthcare</a:t>
            </a:r>
            <a:r>
              <a:rPr lang="nl-NL" baseline="0" dirty="0" smtClean="0"/>
              <a:t> </a:t>
            </a:r>
            <a:r>
              <a:rPr lang="nl-NL" baseline="0" dirty="0" err="1" smtClean="0"/>
              <a:t>during</a:t>
            </a:r>
            <a:r>
              <a:rPr lang="nl-NL" baseline="0" dirty="0" smtClean="0"/>
              <a:t> </a:t>
            </a:r>
            <a:r>
              <a:rPr lang="nl-NL" baseline="0" dirty="0" err="1" smtClean="0"/>
              <a:t>pregancy</a:t>
            </a:r>
            <a:endParaRPr lang="nl-NL" baseline="0" dirty="0" smtClean="0"/>
          </a:p>
          <a:p>
            <a:endParaRPr lang="nl-NL"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pitchFamily="34" charset="0"/>
                <a:cs typeface="Helvetica" pitchFamily="34" charset="0"/>
              </a:rPr>
              <a:t>Despite the many advances in global health over the past half-century, an estimated </a:t>
            </a:r>
            <a:r>
              <a:rPr lang="en-US" sz="1200" b="1" dirty="0" smtClean="0">
                <a:latin typeface="Helvetica" pitchFamily="34" charset="0"/>
                <a:cs typeface="Helvetica" pitchFamily="34" charset="0"/>
              </a:rPr>
              <a:t>15 million people die every year from infectious diseases</a:t>
            </a:r>
            <a:r>
              <a:rPr lang="en-US" sz="1200" dirty="0" smtClean="0">
                <a:latin typeface="Helvetica" pitchFamily="34" charset="0"/>
                <a:cs typeface="Helvetica"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dirty="0" smtClean="0">
              <a:latin typeface="Helvetica" pitchFamily="34" charset="0"/>
              <a:cs typeface="Helvetic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pitchFamily="34" charset="0"/>
                <a:cs typeface="Helvetica" pitchFamily="34" charset="0"/>
              </a:rPr>
              <a:t>Every year, malaria, tuberculosis and AIDS kill about 4.2 million people, accounting for about one-tenth of the world's deaths. Infectious diseases kill six in 10 of the poorest people who die each year. </a:t>
            </a:r>
          </a:p>
          <a:p>
            <a:endParaRPr lang="nl-NL" baseline="0" dirty="0" smtClean="0"/>
          </a:p>
          <a:p>
            <a:r>
              <a:rPr lang="nl-NL" baseline="0" dirty="0" err="1" smtClean="0"/>
              <a:t>Almost</a:t>
            </a:r>
            <a:r>
              <a:rPr lang="nl-NL" baseline="0" dirty="0" smtClean="0"/>
              <a:t> 10 </a:t>
            </a:r>
            <a:r>
              <a:rPr lang="nl-NL" baseline="0" dirty="0" err="1" smtClean="0"/>
              <a:t>million</a:t>
            </a:r>
            <a:r>
              <a:rPr lang="nl-NL" baseline="0" dirty="0" smtClean="0"/>
              <a:t> </a:t>
            </a:r>
            <a:r>
              <a:rPr lang="nl-NL" baseline="0" dirty="0" err="1" smtClean="0"/>
              <a:t>people</a:t>
            </a:r>
            <a:r>
              <a:rPr lang="nl-NL" baseline="0" dirty="0" smtClean="0"/>
              <a:t> living </a:t>
            </a:r>
            <a:r>
              <a:rPr lang="nl-NL" baseline="0" dirty="0" err="1" smtClean="0"/>
              <a:t>with</a:t>
            </a:r>
            <a:r>
              <a:rPr lang="nl-NL" baseline="0" dirty="0" smtClean="0"/>
              <a:t> HIV are </a:t>
            </a:r>
            <a:r>
              <a:rPr lang="nl-NL" baseline="0" dirty="0" err="1" smtClean="0"/>
              <a:t>receiving</a:t>
            </a:r>
            <a:r>
              <a:rPr lang="nl-NL" baseline="0" dirty="0" smtClean="0"/>
              <a:t> live-</a:t>
            </a:r>
            <a:r>
              <a:rPr lang="nl-NL" baseline="0" dirty="0" err="1" smtClean="0"/>
              <a:t>saving</a:t>
            </a:r>
            <a:r>
              <a:rPr lang="nl-NL" baseline="0" dirty="0" smtClean="0"/>
              <a:t> ARV treatment; BUT </a:t>
            </a:r>
            <a:r>
              <a:rPr lang="nl-NL" baseline="0" dirty="0" err="1" smtClean="0"/>
              <a:t>every</a:t>
            </a:r>
            <a:r>
              <a:rPr lang="nl-NL" baseline="0" dirty="0" smtClean="0"/>
              <a:t> </a:t>
            </a:r>
            <a:r>
              <a:rPr lang="nl-NL" baseline="0" dirty="0" err="1" smtClean="0"/>
              <a:t>year</a:t>
            </a:r>
            <a:r>
              <a:rPr lang="nl-NL" baseline="0" dirty="0" smtClean="0"/>
              <a:t> more </a:t>
            </a:r>
            <a:r>
              <a:rPr lang="nl-NL" baseline="0" dirty="0" err="1" smtClean="0"/>
              <a:t>than</a:t>
            </a:r>
            <a:r>
              <a:rPr lang="nl-NL" baseline="0" dirty="0" smtClean="0"/>
              <a:t> 2 </a:t>
            </a:r>
            <a:r>
              <a:rPr lang="nl-NL" baseline="0" dirty="0" err="1" smtClean="0"/>
              <a:t>million</a:t>
            </a:r>
            <a:r>
              <a:rPr lang="nl-NL" baseline="0" dirty="0" smtClean="0"/>
              <a:t> </a:t>
            </a:r>
            <a:r>
              <a:rPr lang="nl-NL" baseline="0" dirty="0" err="1" smtClean="0"/>
              <a:t>people</a:t>
            </a:r>
            <a:r>
              <a:rPr lang="nl-NL" baseline="0" dirty="0" smtClean="0"/>
              <a:t> </a:t>
            </a:r>
            <a:r>
              <a:rPr lang="nl-NL" baseline="0" dirty="0" err="1" smtClean="0"/>
              <a:t>become</a:t>
            </a:r>
            <a:r>
              <a:rPr lang="nl-NL" baseline="0" dirty="0" smtClean="0"/>
              <a:t> </a:t>
            </a:r>
            <a:r>
              <a:rPr lang="nl-NL" baseline="0" dirty="0" err="1" smtClean="0"/>
              <a:t>infected</a:t>
            </a:r>
            <a:r>
              <a:rPr lang="nl-NL" baseline="0" dirty="0" smtClean="0"/>
              <a:t> </a:t>
            </a:r>
            <a:r>
              <a:rPr lang="nl-NL" baseline="0" dirty="0" err="1" smtClean="0"/>
              <a:t>with</a:t>
            </a:r>
            <a:r>
              <a:rPr lang="nl-NL" baseline="0" dirty="0" smtClean="0"/>
              <a:t> HIV</a:t>
            </a:r>
          </a:p>
          <a:p>
            <a:endParaRPr lang="nl-NL" baseline="0" dirty="0" smtClean="0"/>
          </a:p>
          <a:p>
            <a:r>
              <a:rPr lang="nl-NL" baseline="0" dirty="0" smtClean="0"/>
              <a:t>3.3 </a:t>
            </a:r>
            <a:r>
              <a:rPr lang="nl-NL" baseline="0" dirty="0" err="1" smtClean="0"/>
              <a:t>million</a:t>
            </a:r>
            <a:r>
              <a:rPr lang="nl-NL" baseline="0" dirty="0" smtClean="0"/>
              <a:t> malaria </a:t>
            </a:r>
            <a:r>
              <a:rPr lang="nl-NL" baseline="0" dirty="0" err="1" smtClean="0"/>
              <a:t>deaths</a:t>
            </a:r>
            <a:r>
              <a:rPr lang="nl-NL" baseline="0" dirty="0" smtClean="0"/>
              <a:t> </a:t>
            </a:r>
            <a:r>
              <a:rPr lang="nl-NL" baseline="0" dirty="0" err="1" smtClean="0"/>
              <a:t>were</a:t>
            </a:r>
            <a:r>
              <a:rPr lang="nl-NL" baseline="0" dirty="0" smtClean="0"/>
              <a:t> </a:t>
            </a:r>
            <a:r>
              <a:rPr lang="nl-NL" baseline="0" dirty="0" err="1" smtClean="0"/>
              <a:t>prevented</a:t>
            </a:r>
            <a:r>
              <a:rPr lang="nl-NL" baseline="0" dirty="0" smtClean="0"/>
              <a:t> over the last 12 </a:t>
            </a:r>
            <a:r>
              <a:rPr lang="nl-NL" baseline="0" dirty="0" err="1" smtClean="0"/>
              <a:t>years</a:t>
            </a:r>
            <a:r>
              <a:rPr lang="nl-NL" baseline="0" dirty="0" smtClean="0"/>
              <a:t>; BUT malaria </a:t>
            </a:r>
            <a:r>
              <a:rPr lang="nl-NL" baseline="0" dirty="0" err="1" smtClean="0"/>
              <a:t>still</a:t>
            </a:r>
            <a:r>
              <a:rPr lang="nl-NL" baseline="0" dirty="0" smtClean="0"/>
              <a:t> </a:t>
            </a:r>
            <a:r>
              <a:rPr lang="nl-NL" baseline="0" dirty="0" err="1" smtClean="0"/>
              <a:t>kills</a:t>
            </a:r>
            <a:r>
              <a:rPr lang="nl-NL" baseline="0" dirty="0" smtClean="0"/>
              <a:t> more </a:t>
            </a:r>
            <a:r>
              <a:rPr lang="nl-NL" baseline="0" dirty="0" err="1" smtClean="0"/>
              <a:t>than</a:t>
            </a:r>
            <a:r>
              <a:rPr lang="nl-NL" baseline="0" dirty="0" smtClean="0"/>
              <a:t> 600,000 </a:t>
            </a:r>
            <a:r>
              <a:rPr lang="nl-NL" baseline="0" dirty="0" err="1" smtClean="0"/>
              <a:t>people</a:t>
            </a:r>
            <a:r>
              <a:rPr lang="nl-NL" baseline="0" dirty="0" smtClean="0"/>
              <a:t> </a:t>
            </a:r>
            <a:r>
              <a:rPr lang="nl-NL" baseline="0" dirty="0" err="1" smtClean="0"/>
              <a:t>every</a:t>
            </a:r>
            <a:r>
              <a:rPr lang="nl-NL" baseline="0" dirty="0" smtClean="0"/>
              <a:t> </a:t>
            </a:r>
            <a:r>
              <a:rPr lang="nl-NL" baseline="0" dirty="0" err="1" smtClean="0"/>
              <a:t>year</a:t>
            </a:r>
            <a:r>
              <a:rPr lang="nl-NL" baseline="0" dirty="0" smtClean="0"/>
              <a:t> </a:t>
            </a:r>
            <a:endParaRPr lang="en-US" dirty="0" smtClean="0"/>
          </a:p>
          <a:p>
            <a:pPr>
              <a:spcAft>
                <a:spcPts val="600"/>
              </a:spcAft>
              <a:buFont typeface="Wingdings" pitchFamily="2" charset="2"/>
              <a:buNone/>
            </a:pPr>
            <a:endParaRPr lang="en-US" sz="1200" dirty="0" smtClean="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D562450A-248E-4DA1-9EC3-35DEF9C85BC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40703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7</a:t>
            </a:fld>
            <a:endParaRPr lang="en-US"/>
          </a:p>
        </p:txBody>
      </p:sp>
    </p:spTree>
    <p:extLst>
      <p:ext uri="{BB962C8B-B14F-4D97-AF65-F5344CB8AC3E}">
        <p14:creationId xmlns:p14="http://schemas.microsoft.com/office/powerpoint/2010/main" val="249682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861" indent="-168861">
              <a:buFont typeface="Arial" panose="020B0604020202020204" pitchFamily="34" charset="0"/>
              <a:buChar char="•"/>
            </a:pPr>
            <a:r>
              <a:rPr lang="en-US" dirty="0">
                <a:latin typeface="+mn-lt"/>
              </a:rPr>
              <a:t>This </a:t>
            </a:r>
            <a:r>
              <a:rPr lang="en-US" dirty="0" smtClean="0"/>
              <a:t>work </a:t>
            </a:r>
            <a:r>
              <a:rPr lang="en-US" dirty="0">
                <a:latin typeface="+mn-lt"/>
              </a:rPr>
              <a:t>enables us to look at how new prevention technologies, in combination with scaled-up HIV/AIDS programs in line with the IFE, can really bring us toward the end of AIDS.</a:t>
            </a:r>
          </a:p>
          <a:p>
            <a:pPr marL="168861" indent="-168861">
              <a:buFont typeface="Arial" panose="020B0604020202020204" pitchFamily="34" charset="0"/>
              <a:buChar char="•"/>
            </a:pPr>
            <a:endParaRPr lang="en-US" dirty="0">
              <a:latin typeface="+mn-lt"/>
            </a:endParaRPr>
          </a:p>
          <a:p>
            <a:pPr marL="168861" indent="-168861">
              <a:buFont typeface="Arial" panose="020B0604020202020204" pitchFamily="34" charset="0"/>
              <a:buChar char="•"/>
            </a:pPr>
            <a:r>
              <a:rPr lang="en-US" dirty="0">
                <a:latin typeface="+mn-lt"/>
              </a:rPr>
              <a:t>This chart shows the “layered” impact of the IFE plus vaccines, treatment as prevention, and PrEP (which includes microbicides as a modality)</a:t>
            </a:r>
            <a:endParaRPr lang="en-US" dirty="0" smtClean="0"/>
          </a:p>
          <a:p>
            <a:pPr marL="168861" indent="-168861">
              <a:buFont typeface="Arial" panose="020B0604020202020204" pitchFamily="34" charset="0"/>
              <a:buChar char="•"/>
            </a:pPr>
            <a:endParaRPr lang="en-US" dirty="0" smtClean="0"/>
          </a:p>
          <a:p>
            <a:pPr marL="168861" indent="-168861">
              <a:buFont typeface="Arial" panose="020B0604020202020204" pitchFamily="34" charset="0"/>
              <a:buChar char="•"/>
            </a:pPr>
            <a:r>
              <a:rPr lang="en-US" dirty="0" smtClean="0"/>
              <a:t>Combination of all three new prevention technologies with the IFE – new infections below 50,000 a year by 2070  - 9% of annual infections with just the IFE</a:t>
            </a:r>
            <a:r>
              <a:rPr lang="en-US" dirty="0">
                <a:latin typeface="+mn-lt"/>
              </a:rPr>
              <a:t> </a:t>
            </a:r>
          </a:p>
          <a:p>
            <a:pPr marL="168861" indent="-168861">
              <a:buFont typeface="Arial" panose="020B0604020202020204" pitchFamily="34" charset="0"/>
              <a:buChar char="•"/>
            </a:pPr>
            <a:endParaRPr lang="en-US" dirty="0">
              <a:latin typeface="+mn-lt"/>
            </a:endParaRPr>
          </a:p>
          <a:p>
            <a:pPr marL="168861" indent="-168861">
              <a:buFont typeface="Arial" panose="020B0604020202020204" pitchFamily="34" charset="0"/>
              <a:buChar char="•"/>
            </a:pPr>
            <a:r>
              <a:rPr lang="en-US" dirty="0">
                <a:latin typeface="+mn-lt"/>
              </a:rPr>
              <a:t>Makes the case for how we need to sustain </a:t>
            </a:r>
            <a:r>
              <a:rPr lang="en-US" dirty="0" smtClean="0"/>
              <a:t>innovation and </a:t>
            </a:r>
            <a:r>
              <a:rPr lang="en-US" dirty="0">
                <a:latin typeface="+mn-lt"/>
              </a:rPr>
              <a:t>research while scaling up what we have</a:t>
            </a:r>
          </a:p>
          <a:p>
            <a:endParaRPr lang="en-US" dirty="0">
              <a:latin typeface="+mn-lt"/>
            </a:endParaRPr>
          </a:p>
          <a:p>
            <a:endParaRPr lang="en-US" dirty="0">
              <a:latin typeface="+mn-lt"/>
            </a:endParaRPr>
          </a:p>
          <a:p>
            <a:endParaRPr lang="en-US" dirty="0" smtClean="0"/>
          </a:p>
          <a:p>
            <a:r>
              <a:rPr lang="en-US" u="sng" dirty="0">
                <a:latin typeface="+mn-lt"/>
              </a:rPr>
              <a:t>Background </a:t>
            </a:r>
          </a:p>
          <a:p>
            <a:r>
              <a:rPr lang="en-US" dirty="0">
                <a:latin typeface="+mn-lt"/>
              </a:rPr>
              <a:t>In combination with IFE</a:t>
            </a:r>
          </a:p>
          <a:p>
            <a:r>
              <a:rPr lang="en-US" dirty="0" err="1">
                <a:latin typeface="+mn-lt"/>
              </a:rPr>
              <a:t>TasP</a:t>
            </a:r>
            <a:r>
              <a:rPr lang="en-US" dirty="0">
                <a:latin typeface="+mn-lt"/>
              </a:rPr>
              <a:t>: 80% effectiveness and 60% coverage</a:t>
            </a:r>
          </a:p>
          <a:p>
            <a:r>
              <a:rPr lang="en-US" dirty="0">
                <a:latin typeface="+mn-lt"/>
              </a:rPr>
              <a:t>PrEP:  44% (&lt;2018) to 75% (&gt;2018) effectiveness) and 25% to 60% coverage depending on population.</a:t>
            </a:r>
          </a:p>
          <a:p>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8C0E5BC9-EEEC-48EC-895E-EDB9BC6E67E8}"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671711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 typeface="Wingdings" pitchFamily="2" charset="2"/>
              <a:buChar char="Ø"/>
              <a:tabLst/>
              <a:defRPr/>
            </a:pPr>
            <a:r>
              <a:rPr lang="en-US" sz="1200" dirty="0" smtClean="0">
                <a:latin typeface="Helvetica" pitchFamily="34" charset="0"/>
                <a:cs typeface="Helvetica" pitchFamily="34" charset="0"/>
              </a:rPr>
              <a:t>From 1975 to 2000, there was little Investment in neglected disease research and development, and of 1,393 medicines developing during that time, only 16 were for diseases that predominately affect populations in developing countries.</a:t>
            </a:r>
          </a:p>
          <a:p>
            <a:pPr>
              <a:spcAft>
                <a:spcPts val="600"/>
              </a:spcAft>
              <a:buFont typeface="Wingdings" pitchFamily="2" charset="2"/>
              <a:buChar char="Ø"/>
            </a:pPr>
            <a:r>
              <a:rPr lang="en-US" sz="1200" b="1" dirty="0" smtClean="0">
                <a:latin typeface="Helvetica" pitchFamily="34" charset="0"/>
                <a:cs typeface="Helvetica" pitchFamily="34" charset="0"/>
              </a:rPr>
              <a:t>Companies can expect minimal return on investments to develop products for this market, especially relative to the kinds of profits that they might expect from markets in wealthier countries. </a:t>
            </a:r>
            <a:endParaRPr lang="en-US" sz="1200" dirty="0" smtClean="0">
              <a:latin typeface="Helvetica" pitchFamily="34" charset="0"/>
              <a:cs typeface="Helvetica" pitchFamily="34" charset="0"/>
            </a:endParaRPr>
          </a:p>
          <a:p>
            <a:pPr>
              <a:spcAft>
                <a:spcPts val="600"/>
              </a:spcAft>
              <a:buFont typeface="Wingdings" pitchFamily="2" charset="2"/>
              <a:buChar char="Ø"/>
            </a:pPr>
            <a:endParaRPr lang="en-US" sz="1200" dirty="0" smtClean="0">
              <a:latin typeface="Helvetica" pitchFamily="34" charset="0"/>
              <a:cs typeface="Helvetica" pitchFamily="34" charset="0"/>
            </a:endParaRPr>
          </a:p>
        </p:txBody>
      </p:sp>
      <p:sp>
        <p:nvSpPr>
          <p:cNvPr id="4" name="Slide Number Placeholder 3"/>
          <p:cNvSpPr>
            <a:spLocks noGrp="1"/>
          </p:cNvSpPr>
          <p:nvPr>
            <p:ph type="sldNum" sz="quarter" idx="10"/>
          </p:nvPr>
        </p:nvSpPr>
        <p:spPr/>
        <p:txBody>
          <a:bodyPr/>
          <a:lstStyle/>
          <a:p>
            <a:fld id="{D562450A-248E-4DA1-9EC3-35DEF9C85BC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40703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8</a:t>
            </a:fld>
            <a:endParaRPr lang="en-US"/>
          </a:p>
        </p:txBody>
      </p:sp>
    </p:spTree>
    <p:extLst>
      <p:ext uri="{BB962C8B-B14F-4D97-AF65-F5344CB8AC3E}">
        <p14:creationId xmlns:p14="http://schemas.microsoft.com/office/powerpoint/2010/main" val="324490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9</a:t>
            </a:fld>
            <a:endParaRPr lang="en-US"/>
          </a:p>
        </p:txBody>
      </p:sp>
    </p:spTree>
    <p:extLst>
      <p:ext uri="{BB962C8B-B14F-4D97-AF65-F5344CB8AC3E}">
        <p14:creationId xmlns:p14="http://schemas.microsoft.com/office/powerpoint/2010/main" val="345696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10</a:t>
            </a:fld>
            <a:endParaRPr lang="en-US"/>
          </a:p>
        </p:txBody>
      </p:sp>
    </p:spTree>
    <p:extLst>
      <p:ext uri="{BB962C8B-B14F-4D97-AF65-F5344CB8AC3E}">
        <p14:creationId xmlns:p14="http://schemas.microsoft.com/office/powerpoint/2010/main" val="113403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11</a:t>
            </a:fld>
            <a:endParaRPr lang="en-US"/>
          </a:p>
        </p:txBody>
      </p:sp>
    </p:spTree>
    <p:extLst>
      <p:ext uri="{BB962C8B-B14F-4D97-AF65-F5344CB8AC3E}">
        <p14:creationId xmlns:p14="http://schemas.microsoft.com/office/powerpoint/2010/main" val="2760201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59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0CE763B1-1699-4049-9F5F-A42F6D4DCC09}" type="datetimeFigureOut">
              <a:rPr lang="en-US" smtClean="0">
                <a:solidFill>
                  <a:prstClr val="black"/>
                </a:solidFill>
              </a:rPr>
              <a:pPr defTabSz="457200"/>
              <a:t>3/25/2015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9C84998A-5EB5-8340-B514-E1AB8E526B91}"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00266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6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49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638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144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219200"/>
            <a:ext cx="77724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7010400" y="6492875"/>
            <a:ext cx="2133600" cy="365125"/>
          </a:xfrm>
          <a:prstGeom prst="rect">
            <a:avLst/>
          </a:prstGeom>
        </p:spPr>
        <p:txBody>
          <a:bodyPr lIns="91399" tIns="45700" rIns="91399" bIns="45700"/>
          <a:lstStyle>
            <a:lvl1pPr algn="r" defTabSz="456996" fontAlgn="auto">
              <a:spcBef>
                <a:spcPts val="0"/>
              </a:spcBef>
              <a:spcAft>
                <a:spcPts val="0"/>
              </a:spcAft>
              <a:defRPr sz="1200">
                <a:latin typeface="+mn-lt"/>
              </a:defRPr>
            </a:lvl1pPr>
          </a:lstStyle>
          <a:p>
            <a:pPr>
              <a:defRPr/>
            </a:pPr>
            <a:fld id="{06BD743F-ED07-4343-AA87-227772E0268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1723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11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7010400" y="6492875"/>
            <a:ext cx="2133600" cy="365125"/>
          </a:xfrm>
          <a:prstGeom prst="rect">
            <a:avLst/>
          </a:prstGeom>
        </p:spPr>
        <p:txBody>
          <a:bodyPr lIns="91399" tIns="45700" rIns="91399" bIns="45700"/>
          <a:lstStyle>
            <a:lvl1pPr algn="r" defTabSz="456996" fontAlgn="auto">
              <a:spcBef>
                <a:spcPts val="0"/>
              </a:spcBef>
              <a:spcAft>
                <a:spcPts val="0"/>
              </a:spcAft>
              <a:defRPr sz="1200">
                <a:latin typeface="+mn-lt"/>
              </a:defRPr>
            </a:lvl1pPr>
          </a:lstStyle>
          <a:p>
            <a:pPr>
              <a:defRPr/>
            </a:pPr>
            <a:fld id="{06BD743F-ED07-4343-AA87-227772E0268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7614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2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36387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133175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328886"/>
            <a:ext cx="7772400" cy="314028"/>
          </a:xfrm>
          <a:prstGeom prst="rect">
            <a:avLst/>
          </a:prstGeom>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eaLnBrk="0" hangingPunct="0">
              <a:defRPr>
                <a:latin typeface="Arial" pitchFamily="34" charset="0"/>
              </a:defRPr>
            </a:lvl1pPr>
          </a:lstStyle>
          <a:p>
            <a:pPr>
              <a:defRPr/>
            </a:pPr>
            <a:fld id="{A711C2DD-F5E9-4943-965A-9C9CF7755B5F}" type="slidenum">
              <a:rPr lang="en-US"/>
              <a:pPr>
                <a:defRPr/>
              </a:pPr>
              <a:t>‹#›</a:t>
            </a:fld>
            <a:endParaRPr lang="en-US"/>
          </a:p>
        </p:txBody>
      </p:sp>
    </p:spTree>
    <p:extLst>
      <p:ext uri="{BB962C8B-B14F-4D97-AF65-F5344CB8AC3E}">
        <p14:creationId xmlns:p14="http://schemas.microsoft.com/office/powerpoint/2010/main" val="261398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11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68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0CE763B1-1699-4049-9F5F-A42F6D4DCC09}" type="datetimeFigureOut">
              <a:rPr lang="en-US" smtClean="0">
                <a:solidFill>
                  <a:prstClr val="black"/>
                </a:solidFill>
              </a:rPr>
              <a:pPr defTabSz="457200"/>
              <a:t>3/25/2015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9C84998A-5EB5-8340-B514-E1AB8E526B91}"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17356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91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0CE763B1-1699-4049-9F5F-A42F6D4DCC09}" type="datetimeFigureOut">
              <a:rPr lang="en-US" smtClean="0">
                <a:solidFill>
                  <a:prstClr val="black"/>
                </a:solidFill>
              </a:rPr>
              <a:pPr defTabSz="457200"/>
              <a:t>3/25/2015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9C84998A-5EB5-8340-B514-E1AB8E526B91}"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413447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3.pn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1">
                <a:solidFill>
                  <a:schemeClr val="tx1"/>
                </a:solidFill>
              </a:defRPr>
            </a:lvl1pPr>
          </a:lstStyle>
          <a:p>
            <a:fld id="{1938FB76-EC37-4676-96EF-A27161A3096A}" type="slidenum">
              <a:rPr lang="en-US" smtClean="0"/>
              <a:pPr/>
              <a:t>‹#›</a:t>
            </a:fld>
            <a:endParaRPr lang="en-US"/>
          </a:p>
        </p:txBody>
      </p:sp>
    </p:spTree>
    <p:extLst>
      <p:ext uri="{BB962C8B-B14F-4D97-AF65-F5344CB8AC3E}">
        <p14:creationId xmlns:p14="http://schemas.microsoft.com/office/powerpoint/2010/main" val="395248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0"/>
            <a:ext cx="76200" cy="6861865"/>
          </a:xfrm>
          <a:prstGeom prst="rect">
            <a:avLst/>
          </a:prstGeom>
          <a:solidFill>
            <a:srgbClr val="00468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a:endParaRPr>
          </a:p>
        </p:txBody>
      </p:sp>
      <p:cxnSp>
        <p:nvCxnSpPr>
          <p:cNvPr id="18" name="Straight Connector 17"/>
          <p:cNvCxnSpPr/>
          <p:nvPr userDrawn="1"/>
        </p:nvCxnSpPr>
        <p:spPr>
          <a:xfrm>
            <a:off x="0" y="457200"/>
            <a:ext cx="457200" cy="1588"/>
          </a:xfrm>
          <a:prstGeom prst="line">
            <a:avLst/>
          </a:prstGeom>
          <a:ln w="6350" cap="flat" cmpd="sng" algn="ctr">
            <a:solidFill>
              <a:srgbClr val="00468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58788" y="304800"/>
            <a:ext cx="315912" cy="1588"/>
          </a:xfrm>
          <a:prstGeom prst="line">
            <a:avLst/>
          </a:prstGeom>
          <a:ln w="6350" cap="flat" cmpd="sng" algn="ctr">
            <a:solidFill>
              <a:srgbClr val="00468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rot="5400000" flipH="1" flipV="1">
            <a:off x="292101" y="471489"/>
            <a:ext cx="333372" cy="1588"/>
          </a:xfrm>
          <a:prstGeom prst="line">
            <a:avLst/>
          </a:prstGeom>
          <a:ln w="6350" cap="flat" cmpd="sng" algn="ctr">
            <a:solidFill>
              <a:srgbClr val="00468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962843" y="6400800"/>
            <a:ext cx="304800" cy="1588"/>
          </a:xfrm>
          <a:prstGeom prst="line">
            <a:avLst/>
          </a:prstGeom>
          <a:ln w="6350" cap="flat" cmpd="sng" algn="ctr">
            <a:solidFill>
              <a:srgbClr val="00468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rot="5400000" flipH="1" flipV="1">
            <a:off x="7800127" y="6564315"/>
            <a:ext cx="326229" cy="792"/>
          </a:xfrm>
          <a:prstGeom prst="line">
            <a:avLst/>
          </a:prstGeom>
          <a:ln w="6350" cap="flat" cmpd="sng" algn="ctr">
            <a:solidFill>
              <a:srgbClr val="00468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6" name="Picture 25" descr="SmallLogo.psd"/>
          <p:cNvPicPr>
            <a:picLocks noChangeAspect="1"/>
          </p:cNvPicPr>
          <p:nvPr userDrawn="1"/>
        </p:nvPicPr>
        <p:blipFill>
          <a:blip r:embed="rId17" cstate="email"/>
          <a:stretch>
            <a:fillRect/>
          </a:stretch>
        </p:blipFill>
        <p:spPr>
          <a:xfrm>
            <a:off x="8005683" y="6430431"/>
            <a:ext cx="718353" cy="355396"/>
          </a:xfrm>
          <a:prstGeom prst="rect">
            <a:avLst/>
          </a:prstGeom>
        </p:spPr>
      </p:pic>
      <p:sp>
        <p:nvSpPr>
          <p:cNvPr id="31" name="Freeform 30"/>
          <p:cNvSpPr/>
          <p:nvPr userDrawn="1"/>
        </p:nvSpPr>
        <p:spPr>
          <a:xfrm>
            <a:off x="-15240" y="6554551"/>
            <a:ext cx="7975600" cy="20320"/>
          </a:xfrm>
          <a:custGeom>
            <a:avLst/>
            <a:gdLst>
              <a:gd name="connsiteX0" fmla="*/ 7975600 w 7975600"/>
              <a:gd name="connsiteY0" fmla="*/ 0 h 20320"/>
              <a:gd name="connsiteX1" fmla="*/ 0 w 7975600"/>
              <a:gd name="connsiteY1" fmla="*/ 20320 h 20320"/>
            </a:gdLst>
            <a:ahLst/>
            <a:cxnLst>
              <a:cxn ang="0">
                <a:pos x="connsiteX0" y="connsiteY0"/>
              </a:cxn>
              <a:cxn ang="0">
                <a:pos x="connsiteX1" y="connsiteY1"/>
              </a:cxn>
            </a:cxnLst>
            <a:rect l="l" t="t" r="r" b="b"/>
            <a:pathLst>
              <a:path w="7975600" h="20320">
                <a:moveTo>
                  <a:pt x="7975600" y="0"/>
                </a:moveTo>
                <a:lnTo>
                  <a:pt x="0" y="20320"/>
                </a:lnTo>
              </a:path>
            </a:pathLst>
          </a:custGeom>
          <a:ln w="6350" cap="flat" cmpd="sng" algn="ctr">
            <a:solidFill>
              <a:srgbClr val="1F497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spTree>
    <p:extLst>
      <p:ext uri="{BB962C8B-B14F-4D97-AF65-F5344CB8AC3E}">
        <p14:creationId xmlns:p14="http://schemas.microsoft.com/office/powerpoint/2010/main" val="328907936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txStyles>
    <p:titleStyle>
      <a:lvl1pPr algn="l" defTabSz="457200" rtl="0" eaLnBrk="1" latinLnBrk="0" hangingPunct="1">
        <a:spcBef>
          <a:spcPct val="0"/>
        </a:spcBef>
        <a:buNone/>
        <a:defRPr sz="2400" kern="1200">
          <a:solidFill>
            <a:schemeClr val="tx1"/>
          </a:solidFill>
          <a:latin typeface="Caledonia-Headline"/>
          <a:ea typeface="+mj-ea"/>
          <a:cs typeface="Caledonia-Headlin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4843314"/>
          </a:xfrm>
        </p:spPr>
        <p:txBody>
          <a:bodyPr>
            <a:normAutofit/>
          </a:bodyPr>
          <a:lstStyle/>
          <a:p>
            <a:r>
              <a:rPr lang="en-GB" sz="3900" b="1" dirty="0" smtClean="0">
                <a:solidFill>
                  <a:schemeClr val="accent1"/>
                </a:solidFill>
                <a:latin typeface="+mn-lt"/>
                <a:ea typeface="+mn-ea"/>
                <a:cs typeface="+mn-cs"/>
              </a:rPr>
              <a:t>Sweden´s </a:t>
            </a:r>
            <a:r>
              <a:rPr lang="en-GB" sz="3900" b="1" dirty="0">
                <a:solidFill>
                  <a:schemeClr val="accent1"/>
                </a:solidFill>
                <a:latin typeface="+mn-lt"/>
                <a:ea typeface="+mn-ea"/>
                <a:cs typeface="+mn-cs"/>
              </a:rPr>
              <a:t>development assistance for health – policy options to support the </a:t>
            </a:r>
            <a:r>
              <a:rPr lang="en-GB" sz="3900" b="1" i="1" dirty="0" smtClean="0">
                <a:solidFill>
                  <a:schemeClr val="accent1"/>
                </a:solidFill>
                <a:latin typeface="+mn-lt"/>
                <a:ea typeface="+mn-ea"/>
                <a:cs typeface="+mn-cs"/>
              </a:rPr>
              <a:t>Global Health </a:t>
            </a:r>
            <a:r>
              <a:rPr lang="en-GB" sz="3900" b="1" i="1" dirty="0">
                <a:solidFill>
                  <a:schemeClr val="accent1"/>
                </a:solidFill>
                <a:latin typeface="+mn-lt"/>
                <a:ea typeface="+mn-ea"/>
                <a:cs typeface="+mn-cs"/>
              </a:rPr>
              <a:t>2035 </a:t>
            </a:r>
            <a:r>
              <a:rPr lang="en-GB" sz="3900" b="1" dirty="0" smtClean="0">
                <a:solidFill>
                  <a:schemeClr val="accent1"/>
                </a:solidFill>
                <a:latin typeface="+mn-lt"/>
                <a:ea typeface="+mn-ea"/>
                <a:cs typeface="+mn-cs"/>
              </a:rPr>
              <a:t>goals</a:t>
            </a:r>
            <a:br>
              <a:rPr lang="en-GB" sz="3900" b="1" dirty="0" smtClean="0">
                <a:solidFill>
                  <a:schemeClr val="accent1"/>
                </a:solidFill>
                <a:latin typeface="+mn-lt"/>
                <a:ea typeface="+mn-ea"/>
                <a:cs typeface="+mn-cs"/>
              </a:rPr>
            </a:br>
            <a:r>
              <a:rPr lang="en-GB" dirty="0"/>
              <a:t/>
            </a:r>
            <a:br>
              <a:rPr lang="en-GB" dirty="0"/>
            </a:br>
            <a:r>
              <a:rPr lang="en-GB" sz="2100" b="1" dirty="0">
                <a:latin typeface="+mn-lt"/>
                <a:ea typeface="+mn-ea"/>
                <a:cs typeface="+mn-cs"/>
              </a:rPr>
              <a:t>Gavin </a:t>
            </a:r>
            <a:r>
              <a:rPr lang="en-GB" sz="2100" b="1" dirty="0" smtClean="0">
                <a:latin typeface="+mn-lt"/>
                <a:ea typeface="+mn-ea"/>
                <a:cs typeface="+mn-cs"/>
              </a:rPr>
              <a:t>Yamey, Helen </a:t>
            </a:r>
            <a:r>
              <a:rPr lang="en-GB" sz="2100" b="1" dirty="0" err="1" smtClean="0">
                <a:latin typeface="+mn-lt"/>
                <a:ea typeface="+mn-ea"/>
                <a:cs typeface="+mn-cs"/>
              </a:rPr>
              <a:t>Saxenian</a:t>
            </a:r>
            <a:r>
              <a:rPr lang="en-GB" sz="2100" b="1" dirty="0" smtClean="0">
                <a:latin typeface="+mn-lt"/>
                <a:ea typeface="+mn-ea"/>
                <a:cs typeface="+mn-cs"/>
              </a:rPr>
              <a:t>, and Hester Kuipers</a:t>
            </a:r>
            <a:r>
              <a:rPr lang="en-GB" dirty="0" smtClean="0"/>
              <a:t/>
            </a:r>
            <a:br>
              <a:rPr lang="en-GB" dirty="0" smtClean="0"/>
            </a:br>
            <a:r>
              <a:rPr lang="en-GB" sz="1900" dirty="0">
                <a:latin typeface="+mn-lt"/>
                <a:ea typeface="+mn-ea"/>
                <a:cs typeface="+mn-cs"/>
              </a:rPr>
              <a:t>Seminar on development </a:t>
            </a:r>
            <a:r>
              <a:rPr lang="en-GB" sz="1900" dirty="0" smtClean="0">
                <a:latin typeface="+mn-lt"/>
                <a:ea typeface="+mn-ea"/>
                <a:cs typeface="+mn-cs"/>
              </a:rPr>
              <a:t>finance and poverty</a:t>
            </a:r>
            <a:br>
              <a:rPr lang="en-GB" sz="1900" dirty="0" smtClean="0">
                <a:latin typeface="+mn-lt"/>
                <a:ea typeface="+mn-ea"/>
                <a:cs typeface="+mn-cs"/>
              </a:rPr>
            </a:br>
            <a:r>
              <a:rPr lang="en-GB" sz="1900" dirty="0" smtClean="0">
                <a:latin typeface="+mn-lt"/>
                <a:ea typeface="+mn-ea"/>
                <a:cs typeface="+mn-cs"/>
              </a:rPr>
              <a:t>March 19, 2015</a:t>
            </a:r>
            <a:br>
              <a:rPr lang="en-GB" sz="1900" dirty="0" smtClean="0">
                <a:latin typeface="+mn-lt"/>
                <a:ea typeface="+mn-ea"/>
                <a:cs typeface="+mn-cs"/>
              </a:rPr>
            </a:br>
            <a:r>
              <a:rPr lang="en-GB" sz="1900" dirty="0" err="1"/>
              <a:t>Sida</a:t>
            </a:r>
            <a:r>
              <a:rPr lang="en-GB" sz="1900" dirty="0"/>
              <a:t> </a:t>
            </a:r>
            <a:r>
              <a:rPr lang="en-GB" sz="1900" dirty="0" smtClean="0"/>
              <a:t>Headquarters</a:t>
            </a:r>
            <a:r>
              <a:rPr lang="en-GB" sz="1900" dirty="0" smtClean="0">
                <a:latin typeface="+mn-lt"/>
                <a:ea typeface="+mn-ea"/>
                <a:cs typeface="+mn-cs"/>
              </a:rPr>
              <a:t>, Stockholm</a:t>
            </a:r>
            <a:r>
              <a:rPr lang="en-GB" sz="1900" dirty="0">
                <a:latin typeface="+mn-lt"/>
                <a:ea typeface="+mn-ea"/>
                <a:cs typeface="+mn-cs"/>
              </a:rPr>
              <a:t>, Sweden</a:t>
            </a:r>
            <a:endParaRPr lang="en-US" sz="1900" dirty="0">
              <a:latin typeface="+mn-lt"/>
              <a:ea typeface="+mn-ea"/>
              <a:cs typeface="+mn-cs"/>
            </a:endParaRPr>
          </a:p>
        </p:txBody>
      </p:sp>
    </p:spTree>
    <p:extLst>
      <p:ext uri="{BB962C8B-B14F-4D97-AF65-F5344CB8AC3E}">
        <p14:creationId xmlns:p14="http://schemas.microsoft.com/office/powerpoint/2010/main" val="153523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99657171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75537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370370817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425478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Policy-oriented</a:t>
            </a:r>
            <a:r>
              <a:rPr lang="de-DE" dirty="0" smtClean="0"/>
              <a:t> DAH framework </a:t>
            </a:r>
            <a:endParaRPr lang="de-DE" dirty="0"/>
          </a:p>
        </p:txBody>
      </p:sp>
      <p:sp>
        <p:nvSpPr>
          <p:cNvPr id="4" name="Foliennummernplatzhalter 3"/>
          <p:cNvSpPr>
            <a:spLocks noGrp="1"/>
          </p:cNvSpPr>
          <p:nvPr>
            <p:ph type="sldNum" sz="quarter" idx="12"/>
          </p:nvPr>
        </p:nvSpPr>
        <p:spPr/>
        <p:txBody>
          <a:bodyPr/>
          <a:lstStyle/>
          <a:p>
            <a:fld id="{598FCDFB-1B52-D040-B3BE-0917D439A3BA}" type="slidenum">
              <a:rPr lang="en-US" smtClean="0"/>
              <a:t>12</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560063057"/>
              </p:ext>
            </p:extLst>
          </p:nvPr>
        </p:nvGraphicFramePr>
        <p:xfrm>
          <a:off x="316991" y="1055074"/>
          <a:ext cx="8497826" cy="4910328"/>
        </p:xfrm>
        <a:graphic>
          <a:graphicData uri="http://schemas.openxmlformats.org/drawingml/2006/table">
            <a:tbl>
              <a:tblPr firstRow="1" bandRow="1">
                <a:tableStyleId>{5C22544A-7EE6-4342-B048-85BDC9FD1C3A}</a:tableStyleId>
              </a:tblPr>
              <a:tblGrid>
                <a:gridCol w="1888406"/>
                <a:gridCol w="1888406"/>
                <a:gridCol w="2360507"/>
                <a:gridCol w="2360507"/>
              </a:tblGrid>
              <a:tr h="385894">
                <a:tc>
                  <a:txBody>
                    <a:bodyPr/>
                    <a:lstStyle/>
                    <a:p>
                      <a:pPr algn="ctr"/>
                      <a:r>
                        <a:rPr lang="en-US" b="1" dirty="0" smtClean="0"/>
                        <a:t>Function</a:t>
                      </a:r>
                      <a:endParaRPr lang="en-US" b="1" dirty="0"/>
                    </a:p>
                  </a:txBody>
                  <a:tcPr/>
                </a:tc>
                <a:tc>
                  <a:txBody>
                    <a:bodyPr/>
                    <a:lstStyle/>
                    <a:p>
                      <a:pPr algn="ctr"/>
                      <a:r>
                        <a:rPr lang="en-US" b="1" dirty="0" smtClean="0"/>
                        <a:t>Type of DAH</a:t>
                      </a:r>
                      <a:endParaRPr lang="en-US" b="1" dirty="0"/>
                    </a:p>
                  </a:txBody>
                  <a:tcPr/>
                </a:tc>
                <a:tc>
                  <a:txBody>
                    <a:bodyPr/>
                    <a:lstStyle/>
                    <a:p>
                      <a:pPr algn="ctr"/>
                      <a:r>
                        <a:rPr lang="en-US" b="1" dirty="0" smtClean="0"/>
                        <a:t>Definition</a:t>
                      </a:r>
                      <a:endParaRPr lang="en-US" b="1" dirty="0"/>
                    </a:p>
                  </a:txBody>
                  <a:tcPr/>
                </a:tc>
                <a:tc>
                  <a:txBody>
                    <a:bodyPr/>
                    <a:lstStyle/>
                    <a:p>
                      <a:pPr algn="ctr"/>
                      <a:r>
                        <a:rPr lang="de-DE" b="1" dirty="0" smtClean="0"/>
                        <a:t>Example</a:t>
                      </a:r>
                      <a:endParaRPr lang="en-US" b="1" dirty="0"/>
                    </a:p>
                  </a:txBody>
                  <a:tcPr/>
                </a:tc>
              </a:tr>
              <a:tr h="1366706">
                <a:tc rowSpan="2">
                  <a:txBody>
                    <a:bodyPr/>
                    <a:lstStyle/>
                    <a:p>
                      <a:r>
                        <a:rPr lang="en-US" b="1" dirty="0" smtClean="0"/>
                        <a:t>Core functions: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GPGs, cross-border</a:t>
                      </a:r>
                      <a:r>
                        <a:rPr lang="en-US" sz="1800" baseline="0" dirty="0" smtClean="0">
                          <a:effectLst/>
                        </a:rPr>
                        <a:t> externalities, leadership</a:t>
                      </a:r>
                      <a:endParaRPr lang="en-US" sz="1800" kern="1200" dirty="0" smtClean="0">
                        <a:solidFill>
                          <a:schemeClr val="dk1"/>
                        </a:solidFill>
                        <a:effectLst/>
                        <a:latin typeface="+mn-lt"/>
                        <a:ea typeface="MS Mincho"/>
                        <a:cs typeface="Times New Roman"/>
                      </a:endParaRPr>
                    </a:p>
                    <a:p>
                      <a:endParaRPr lang="en-US" b="1" dirty="0"/>
                    </a:p>
                  </a:txBody>
                  <a:tcPr>
                    <a:solidFill>
                      <a:schemeClr val="accent1">
                        <a:lumMod val="20000"/>
                        <a:lumOff val="80000"/>
                      </a:schemeClr>
                    </a:solidFill>
                  </a:tcPr>
                </a:tc>
                <a:tc>
                  <a:txBody>
                    <a:bodyPr/>
                    <a:lstStyle/>
                    <a:p>
                      <a:r>
                        <a:rPr lang="en-US" b="1" dirty="0" smtClean="0"/>
                        <a:t>Global</a:t>
                      </a:r>
                      <a:endParaRPr lang="en-US" b="1" dirty="0"/>
                    </a:p>
                  </a:txBody>
                  <a:tcPr>
                    <a:solidFill>
                      <a:schemeClr val="accent1">
                        <a:lumMod val="20000"/>
                        <a:lumOff val="80000"/>
                      </a:schemeClr>
                    </a:solidFill>
                  </a:tcPr>
                </a:tc>
                <a:tc>
                  <a:txBody>
                    <a:bodyPr/>
                    <a:lstStyle/>
                    <a:p>
                      <a:pPr marL="0" marR="0">
                        <a:lnSpc>
                          <a:spcPct val="115000"/>
                        </a:lnSpc>
                        <a:spcBef>
                          <a:spcPts val="0"/>
                        </a:spcBef>
                        <a:spcAft>
                          <a:spcPts val="0"/>
                        </a:spcAft>
                      </a:pPr>
                      <a:r>
                        <a:rPr lang="en-US" sz="1600" dirty="0" smtClean="0">
                          <a:effectLst/>
                        </a:rPr>
                        <a:t>Funding</a:t>
                      </a:r>
                      <a:r>
                        <a:rPr lang="en-US" sz="1600" baseline="0" dirty="0" smtClean="0">
                          <a:effectLst/>
                        </a:rPr>
                        <a:t> </a:t>
                      </a:r>
                      <a:r>
                        <a:rPr lang="en-US" sz="1600" dirty="0" smtClean="0">
                          <a:effectLst/>
                        </a:rPr>
                        <a:t>to </a:t>
                      </a:r>
                      <a:r>
                        <a:rPr lang="en-US" sz="1600" dirty="0">
                          <a:effectLst/>
                        </a:rPr>
                        <a:t>address </a:t>
                      </a:r>
                      <a:r>
                        <a:rPr lang="en-US" sz="1600" dirty="0" smtClean="0">
                          <a:effectLst/>
                        </a:rPr>
                        <a:t>global issues </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600" dirty="0">
                          <a:effectLst/>
                        </a:rPr>
                        <a:t>R&amp;D of new health tools</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r>
              <a:tr h="666064">
                <a:tc vMerge="1">
                  <a:txBody>
                    <a:bodyPr/>
                    <a:lstStyle/>
                    <a:p>
                      <a:pPr marL="0" lvl="0" indent="0">
                        <a:buFont typeface="Arial" panose="020B0604020202020204" pitchFamily="34" charset="0"/>
                        <a:buNone/>
                      </a:pPr>
                      <a:endParaRPr lang="en-US" sz="1800" b="1"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en-US" sz="1800" b="1" kern="1200" dirty="0" smtClean="0">
                          <a:solidFill>
                            <a:schemeClr val="dk1"/>
                          </a:solidFill>
                          <a:effectLst/>
                          <a:latin typeface="+mn-lt"/>
                          <a:ea typeface="+mn-ea"/>
                          <a:cs typeface="+mn-cs"/>
                        </a:rPr>
                        <a:t>Local plus</a:t>
                      </a:r>
                      <a:endParaRPr lang="en-US" sz="18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a:lnSpc>
                          <a:spcPct val="115000"/>
                        </a:lnSpc>
                        <a:spcBef>
                          <a:spcPts val="0"/>
                        </a:spcBef>
                        <a:spcAft>
                          <a:spcPts val="0"/>
                        </a:spcAft>
                      </a:pPr>
                      <a:r>
                        <a:rPr lang="en-GB" sz="1600" dirty="0" smtClean="0">
                          <a:effectLst/>
                        </a:rPr>
                        <a:t>Funding to a LIC/MIC </a:t>
                      </a:r>
                      <a:r>
                        <a:rPr lang="en-US" sz="1600" noProof="0" dirty="0" smtClean="0"/>
                        <a:t>for core functions disbursed at</a:t>
                      </a:r>
                      <a:r>
                        <a:rPr lang="en-US" sz="1600" baseline="0" noProof="0" dirty="0" smtClean="0"/>
                        <a:t> country level</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c>
                  <a:txBody>
                    <a:bodyPr/>
                    <a:lstStyle/>
                    <a:p>
                      <a:pPr marL="0" marR="0" lvl="0">
                        <a:lnSpc>
                          <a:spcPct val="115000"/>
                        </a:lnSpc>
                        <a:spcBef>
                          <a:spcPts val="0"/>
                        </a:spcBef>
                        <a:spcAft>
                          <a:spcPts val="0"/>
                        </a:spcAft>
                      </a:pPr>
                      <a:r>
                        <a:rPr lang="en-GB" sz="1600" dirty="0">
                          <a:effectLst/>
                        </a:rPr>
                        <a:t>DAH to a country to support regional malaria elimination</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r>
              <a:tr h="666064">
                <a:tc rowSpan="2">
                  <a:txBody>
                    <a:bodyPr/>
                    <a:lstStyle/>
                    <a:p>
                      <a:r>
                        <a:rPr lang="en-US" b="1" dirty="0" smtClean="0"/>
                        <a:t>Country-specific support  </a:t>
                      </a:r>
                      <a:endParaRPr lang="en-US" b="1" dirty="0"/>
                    </a:p>
                  </a:txBody>
                  <a:tcPr>
                    <a:solidFill>
                      <a:schemeClr val="tx2">
                        <a:lumMod val="20000"/>
                        <a:lumOff val="80000"/>
                      </a:schemeClr>
                    </a:solidFill>
                  </a:tcPr>
                </a:tc>
                <a:tc>
                  <a:txBody>
                    <a:bodyPr/>
                    <a:lstStyle/>
                    <a:p>
                      <a:r>
                        <a:rPr lang="en-US" sz="1800" b="1" kern="1200" dirty="0" smtClean="0">
                          <a:solidFill>
                            <a:schemeClr val="dk1"/>
                          </a:solidFill>
                          <a:effectLst/>
                          <a:latin typeface="+mn-lt"/>
                          <a:ea typeface="+mn-ea"/>
                          <a:cs typeface="+mn-cs"/>
                        </a:rPr>
                        <a:t>Local</a:t>
                      </a:r>
                      <a:endParaRPr lang="en-US" b="1" dirty="0"/>
                    </a:p>
                  </a:txBody>
                  <a:tcPr>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Fungible aid to </a:t>
                      </a:r>
                      <a:r>
                        <a:rPr lang="en-US" sz="1600" dirty="0" smtClean="0">
                          <a:effectLst/>
                        </a:rPr>
                        <a:t>a</a:t>
                      </a:r>
                      <a:r>
                        <a:rPr lang="en-US" sz="1600" baseline="0" dirty="0" smtClean="0">
                          <a:effectLst/>
                        </a:rPr>
                        <a:t> LIC/MIC</a:t>
                      </a:r>
                      <a:r>
                        <a:rPr lang="en-US" sz="1600" dirty="0" smtClean="0">
                          <a:effectLst/>
                        </a:rPr>
                        <a:t> that </a:t>
                      </a:r>
                      <a:r>
                        <a:rPr lang="en-US" sz="1600" dirty="0">
                          <a:effectLst/>
                        </a:rPr>
                        <a:t>could be easily replaced with domestic </a:t>
                      </a:r>
                      <a:r>
                        <a:rPr lang="en-US" sz="1600" dirty="0" smtClean="0">
                          <a:effectLst/>
                        </a:rPr>
                        <a:t>financing </a:t>
                      </a:r>
                      <a:r>
                        <a:rPr lang="en-US" sz="1600" dirty="0">
                          <a:effectLst/>
                        </a:rPr>
                        <a:t>as countries get richer </a:t>
                      </a:r>
                      <a:endParaRPr lang="en-US" sz="1600" dirty="0">
                        <a:effectLst/>
                        <a:latin typeface="+mj-lt"/>
                        <a:ea typeface="MS Mincho"/>
                        <a:cs typeface="Times New Roman"/>
                      </a:endParaRPr>
                    </a:p>
                  </a:txBody>
                  <a:tcPr marL="68580" marR="68580" marT="0" marB="0">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DAH to support the purchase of health commodities </a:t>
                      </a:r>
                      <a:r>
                        <a:rPr lang="en-US" sz="1600" dirty="0" smtClean="0">
                          <a:effectLst/>
                        </a:rPr>
                        <a:t>or </a:t>
                      </a:r>
                      <a:r>
                        <a:rPr lang="en-US" sz="1600" dirty="0">
                          <a:effectLst/>
                        </a:rPr>
                        <a:t>to pay health workers to deliver </a:t>
                      </a:r>
                      <a:r>
                        <a:rPr lang="en-US" sz="1600" dirty="0" smtClean="0">
                          <a:effectLst/>
                        </a:rPr>
                        <a:t>MNCH services</a:t>
                      </a:r>
                      <a:endParaRPr lang="en-US" sz="1600" dirty="0">
                        <a:effectLst/>
                        <a:latin typeface="+mj-lt"/>
                        <a:ea typeface="MS Mincho"/>
                        <a:cs typeface="Times New Roman"/>
                      </a:endParaRPr>
                    </a:p>
                  </a:txBody>
                  <a:tcPr marL="68580" marR="68580" marT="0" marB="0">
                    <a:solidFill>
                      <a:schemeClr val="tx2">
                        <a:lumMod val="20000"/>
                        <a:lumOff val="80000"/>
                      </a:schemeClr>
                    </a:solidFill>
                  </a:tcPr>
                </a:tc>
              </a:tr>
              <a:tr h="865704">
                <a:tc vMerge="1">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smtClean="0">
                          <a:solidFill>
                            <a:schemeClr val="dk1"/>
                          </a:solidFill>
                          <a:effectLst/>
                          <a:latin typeface="+mn-lt"/>
                          <a:ea typeface="+mn-ea"/>
                          <a:cs typeface="+mn-cs"/>
                        </a:rPr>
                        <a:t>Special Local Support (SLS</a:t>
                      </a:r>
                      <a:r>
                        <a:rPr lang="en-US" sz="1800" kern="1200" dirty="0" smtClean="0">
                          <a:solidFill>
                            <a:schemeClr val="dk1"/>
                          </a:solidFill>
                          <a:effectLst/>
                          <a:latin typeface="+mn-lt"/>
                          <a:ea typeface="+mn-ea"/>
                          <a:cs typeface="+mn-cs"/>
                        </a:rPr>
                        <a:t>)</a:t>
                      </a:r>
                      <a:endParaRPr lang="en-US" sz="1800" b="1" dirty="0" smtClean="0"/>
                    </a:p>
                    <a:p>
                      <a:pPr algn="l"/>
                      <a:endParaRPr lang="en-US" sz="1800" b="1" kern="1200" dirty="0">
                        <a:solidFill>
                          <a:schemeClr val="dk1"/>
                        </a:solidFill>
                        <a:effectLst/>
                        <a:latin typeface="+mn-lt"/>
                        <a:ea typeface="+mn-ea"/>
                        <a:cs typeface="+mn-cs"/>
                      </a:endParaRPr>
                    </a:p>
                  </a:txBody>
                  <a:tcPr>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600" kern="1200" dirty="0" smtClean="0">
                          <a:effectLst/>
                        </a:rPr>
                        <a:t>Funding for vulnerable groups and politically problematic services</a:t>
                      </a:r>
                      <a:endParaRPr lang="de-DE" sz="1600" kern="1200" dirty="0" smtClean="0">
                        <a:solidFill>
                          <a:schemeClr val="tx1"/>
                        </a:solidFill>
                        <a:effectLst/>
                        <a:latin typeface="+mn-lt"/>
                        <a:ea typeface="MS Mincho"/>
                        <a:cs typeface="Times New Roman"/>
                      </a:endParaRPr>
                    </a:p>
                  </a:txBody>
                  <a:tcPr marL="68580" marR="68580" marT="0" marB="0">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600" kern="1200" dirty="0" smtClean="0">
                          <a:effectLst/>
                        </a:rPr>
                        <a:t>DAH for displaced persons; DAH for family planning</a:t>
                      </a:r>
                      <a:endParaRPr lang="de-DE" sz="1600" kern="1200" dirty="0" smtClean="0">
                        <a:solidFill>
                          <a:schemeClr val="tx1"/>
                        </a:solidFill>
                        <a:effectLst/>
                        <a:latin typeface="+mn-lt"/>
                        <a:ea typeface="MS Mincho"/>
                        <a:cs typeface="Times New Roman"/>
                      </a:endParaRP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4089271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402112912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529603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426418484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2781797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10600" cy="533400"/>
          </a:xfrm>
        </p:spPr>
        <p:txBody>
          <a:bodyPr>
            <a:normAutofit fontScale="90000"/>
          </a:bodyPr>
          <a:lstStyle/>
          <a:p>
            <a:r>
              <a:rPr lang="en-US" dirty="0" smtClean="0"/>
              <a:t>Swedish DAH Reached </a:t>
            </a:r>
            <a:r>
              <a:rPr lang="en-US" dirty="0"/>
              <a:t>A</a:t>
            </a:r>
            <a:r>
              <a:rPr lang="en-US" dirty="0" smtClean="0"/>
              <a:t>bout 4 Billion SEK in 2013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81736"/>
            <a:ext cx="7391400" cy="460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1981200"/>
            <a:ext cx="1447800" cy="646331"/>
          </a:xfrm>
          <a:prstGeom prst="rect">
            <a:avLst/>
          </a:prstGeom>
          <a:noFill/>
        </p:spPr>
        <p:txBody>
          <a:bodyPr wrap="square" rtlCol="0">
            <a:spAutoFit/>
          </a:bodyPr>
          <a:lstStyle/>
          <a:p>
            <a:r>
              <a:rPr lang="en-US" b="1" dirty="0" smtClean="0">
                <a:solidFill>
                  <a:schemeClr val="bg1">
                    <a:lumMod val="50000"/>
                  </a:schemeClr>
                </a:solidFill>
              </a:rPr>
              <a:t>1.6 billion  SEK in 2013</a:t>
            </a:r>
            <a:endParaRPr lang="en-US" b="1" dirty="0">
              <a:solidFill>
                <a:schemeClr val="bg1">
                  <a:lumMod val="50000"/>
                </a:schemeClr>
              </a:solidFill>
            </a:endParaRPr>
          </a:p>
        </p:txBody>
      </p:sp>
      <p:cxnSp>
        <p:nvCxnSpPr>
          <p:cNvPr id="5" name="Straight Arrow Connector 4"/>
          <p:cNvCxnSpPr/>
          <p:nvPr/>
        </p:nvCxnSpPr>
        <p:spPr>
          <a:xfrm flipV="1">
            <a:off x="6248400" y="2590800"/>
            <a:ext cx="0" cy="572869"/>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3600" y="4382869"/>
            <a:ext cx="1371600" cy="646331"/>
          </a:xfrm>
          <a:prstGeom prst="rect">
            <a:avLst/>
          </a:prstGeom>
          <a:noFill/>
        </p:spPr>
        <p:txBody>
          <a:bodyPr wrap="square" rtlCol="0">
            <a:spAutoFit/>
          </a:bodyPr>
          <a:lstStyle/>
          <a:p>
            <a:r>
              <a:rPr lang="en-US" b="1" dirty="0" smtClean="0">
                <a:solidFill>
                  <a:schemeClr val="accent1">
                    <a:lumMod val="50000"/>
                  </a:schemeClr>
                </a:solidFill>
              </a:rPr>
              <a:t>2.3 billion SEK  in 2013</a:t>
            </a:r>
            <a:endParaRPr lang="en-US" b="1" dirty="0">
              <a:solidFill>
                <a:schemeClr val="accent1">
                  <a:lumMod val="50000"/>
                </a:schemeClr>
              </a:solidFill>
            </a:endParaRPr>
          </a:p>
        </p:txBody>
      </p:sp>
      <p:cxnSp>
        <p:nvCxnSpPr>
          <p:cNvPr id="8" name="Straight Arrow Connector 7"/>
          <p:cNvCxnSpPr/>
          <p:nvPr/>
        </p:nvCxnSpPr>
        <p:spPr>
          <a:xfrm>
            <a:off x="6248400" y="3770531"/>
            <a:ext cx="0" cy="61233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7086600" y="4343400"/>
            <a:ext cx="457200" cy="762000"/>
          </a:xfrm>
          <a:prstGeom prst="rightBrace">
            <a:avLst/>
          </a:prstGeom>
          <a:ln>
            <a:solidFill>
              <a:srgbClr val="007F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125951772"/>
              </p:ext>
            </p:extLst>
          </p:nvPr>
        </p:nvGraphicFramePr>
        <p:xfrm>
          <a:off x="7620000" y="4332283"/>
          <a:ext cx="1409700" cy="914400"/>
        </p:xfrm>
        <a:graphic>
          <a:graphicData uri="http://schemas.openxmlformats.org/drawingml/2006/table">
            <a:tbl>
              <a:tblPr firstRow="1" bandRow="1">
                <a:tableStyleId>{3B4B98B0-60AC-42C2-AFA5-B58CD77FA1E5}</a:tableStyleId>
              </a:tblPr>
              <a:tblGrid>
                <a:gridCol w="704850"/>
                <a:gridCol w="704850"/>
              </a:tblGrid>
              <a:tr h="252958">
                <a:tc>
                  <a:txBody>
                    <a:bodyPr/>
                    <a:lstStyle/>
                    <a:p>
                      <a:r>
                        <a:rPr lang="en-US" sz="1400" b="1" dirty="0" smtClean="0"/>
                        <a:t>GFATM</a:t>
                      </a:r>
                      <a:endParaRPr lang="en-US" sz="1400" b="1" dirty="0"/>
                    </a:p>
                  </a:txBody>
                  <a:tcPr/>
                </a:tc>
                <a:tc>
                  <a:txBody>
                    <a:bodyPr/>
                    <a:lstStyle/>
                    <a:p>
                      <a:r>
                        <a:rPr lang="en-US" sz="1400" b="1" dirty="0" smtClean="0"/>
                        <a:t>0.7</a:t>
                      </a:r>
                      <a:endParaRPr lang="en-US" sz="1400" b="1" dirty="0"/>
                    </a:p>
                  </a:txBody>
                  <a:tcPr/>
                </a:tc>
              </a:tr>
              <a:tr h="252958">
                <a:tc>
                  <a:txBody>
                    <a:bodyPr/>
                    <a:lstStyle/>
                    <a:p>
                      <a:r>
                        <a:rPr lang="en-US" sz="1400" b="1" dirty="0" smtClean="0"/>
                        <a:t>UNFPA</a:t>
                      </a:r>
                      <a:endParaRPr lang="en-US" sz="1400" b="1" dirty="0"/>
                    </a:p>
                  </a:txBody>
                  <a:tcPr/>
                </a:tc>
                <a:tc>
                  <a:txBody>
                    <a:bodyPr/>
                    <a:lstStyle/>
                    <a:p>
                      <a:r>
                        <a:rPr lang="en-US" sz="1400" b="1" dirty="0" smtClean="0"/>
                        <a:t>0.43</a:t>
                      </a:r>
                      <a:endParaRPr lang="en-US" sz="1400" b="1" dirty="0"/>
                    </a:p>
                  </a:txBody>
                  <a:tcPr/>
                </a:tc>
              </a:tr>
              <a:tr h="252958">
                <a:tc>
                  <a:txBody>
                    <a:bodyPr/>
                    <a:lstStyle/>
                    <a:p>
                      <a:r>
                        <a:rPr lang="en-US" sz="1400" b="1" dirty="0" smtClean="0"/>
                        <a:t>GAVI</a:t>
                      </a:r>
                      <a:endParaRPr lang="en-US" sz="1400" b="1" dirty="0"/>
                    </a:p>
                  </a:txBody>
                  <a:tcPr/>
                </a:tc>
                <a:tc>
                  <a:txBody>
                    <a:bodyPr/>
                    <a:lstStyle/>
                    <a:p>
                      <a:r>
                        <a:rPr lang="en-US" sz="1400" b="1" dirty="0" smtClean="0"/>
                        <a:t>0.37</a:t>
                      </a:r>
                      <a:endParaRPr lang="en-US" sz="1400" b="1" dirty="0"/>
                    </a:p>
                  </a:txBody>
                  <a:tcPr/>
                </a:tc>
              </a:tr>
            </a:tbl>
          </a:graphicData>
        </a:graphic>
      </p:graphicFrame>
    </p:spTree>
    <p:extLst>
      <p:ext uri="{BB962C8B-B14F-4D97-AF65-F5344CB8AC3E}">
        <p14:creationId xmlns:p14="http://schemas.microsoft.com/office/powerpoint/2010/main" val="1571138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10600" cy="533400"/>
          </a:xfrm>
        </p:spPr>
        <p:txBody>
          <a:bodyPr>
            <a:normAutofit fontScale="90000"/>
          </a:bodyPr>
          <a:lstStyle/>
          <a:p>
            <a:r>
              <a:rPr lang="en-US" dirty="0" smtClean="0"/>
              <a:t>Our Analysis of Swedish DAH by Function</a:t>
            </a:r>
            <a:endParaRPr lang="en-US" dirty="0"/>
          </a:p>
        </p:txBody>
      </p:sp>
      <p:cxnSp>
        <p:nvCxnSpPr>
          <p:cNvPr id="5" name="Straight Arrow Connector 4"/>
          <p:cNvCxnSpPr/>
          <p:nvPr/>
        </p:nvCxnSpPr>
        <p:spPr>
          <a:xfrm flipV="1">
            <a:off x="6248400" y="2590800"/>
            <a:ext cx="0" cy="572869"/>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8400" y="3770531"/>
            <a:ext cx="0" cy="61233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3175000"/>
            <a:ext cx="15906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648200" y="1868269"/>
            <a:ext cx="3200400" cy="646331"/>
          </a:xfrm>
          <a:prstGeom prst="rect">
            <a:avLst/>
          </a:prstGeom>
          <a:noFill/>
        </p:spPr>
        <p:txBody>
          <a:bodyPr wrap="square" rtlCol="0">
            <a:spAutoFit/>
          </a:bodyPr>
          <a:lstStyle/>
          <a:p>
            <a:r>
              <a:rPr lang="en-US" b="1" dirty="0" smtClean="0">
                <a:solidFill>
                  <a:schemeClr val="bg1">
                    <a:lumMod val="50000"/>
                  </a:schemeClr>
                </a:solidFill>
              </a:rPr>
              <a:t>80% country-specific support </a:t>
            </a:r>
            <a:br>
              <a:rPr lang="en-US" b="1" dirty="0" smtClean="0">
                <a:solidFill>
                  <a:schemeClr val="bg1">
                    <a:lumMod val="50000"/>
                  </a:schemeClr>
                </a:solidFill>
              </a:rPr>
            </a:br>
            <a:r>
              <a:rPr lang="en-US" dirty="0" smtClean="0"/>
              <a:t>20% core functions</a:t>
            </a:r>
            <a:endParaRPr lang="en-US" dirty="0"/>
          </a:p>
        </p:txBody>
      </p:sp>
      <p:sp>
        <p:nvSpPr>
          <p:cNvPr id="19" name="Double Bracket 4"/>
          <p:cNvSpPr/>
          <p:nvPr/>
        </p:nvSpPr>
        <p:spPr>
          <a:xfrm>
            <a:off x="612895" y="2604178"/>
            <a:ext cx="2587505" cy="1604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2400" b="1" kern="1200" dirty="0" smtClean="0">
                <a:solidFill>
                  <a:srgbClr val="FF0000"/>
                </a:solidFill>
              </a:rPr>
              <a:t>85% of Swedish DAH is for </a:t>
            </a:r>
            <a:br>
              <a:rPr lang="en-US" sz="2400" b="1" kern="1200" dirty="0" smtClean="0">
                <a:solidFill>
                  <a:srgbClr val="FF0000"/>
                </a:solidFill>
              </a:rPr>
            </a:br>
            <a:r>
              <a:rPr lang="en-US" sz="2400" b="1" kern="1200" dirty="0" smtClean="0">
                <a:solidFill>
                  <a:srgbClr val="FF0000"/>
                </a:solidFill>
              </a:rPr>
              <a:t>country-specific support</a:t>
            </a:r>
            <a:endParaRPr lang="en-US" sz="2400" b="1" kern="1200" dirty="0">
              <a:solidFill>
                <a:srgbClr val="FF0000"/>
              </a:solidFill>
            </a:endParaRPr>
          </a:p>
        </p:txBody>
      </p:sp>
      <p:sp>
        <p:nvSpPr>
          <p:cNvPr id="20" name="Right Brace 19"/>
          <p:cNvSpPr/>
          <p:nvPr/>
        </p:nvSpPr>
        <p:spPr>
          <a:xfrm flipH="1">
            <a:off x="3235302" y="2144049"/>
            <a:ext cx="685800" cy="2524836"/>
          </a:xfrm>
          <a:prstGeom prst="rightBrace">
            <a:avLst>
              <a:gd name="adj1" fmla="val 8333"/>
              <a:gd name="adj2" fmla="val 49284"/>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3"/>
          <p:cNvSpPr txBox="1"/>
          <p:nvPr/>
        </p:nvSpPr>
        <p:spPr>
          <a:xfrm>
            <a:off x="4725964" y="4514487"/>
            <a:ext cx="3352800" cy="646331"/>
          </a:xfrm>
          <a:prstGeom prst="rect">
            <a:avLst/>
          </a:prstGeom>
          <a:noFill/>
        </p:spPr>
        <p:txBody>
          <a:bodyPr wrap="square" rtlCol="0">
            <a:spAutoFit/>
          </a:bodyPr>
          <a:lstStyle/>
          <a:p>
            <a:r>
              <a:rPr lang="en-US" b="1" dirty="0" smtClean="0">
                <a:solidFill>
                  <a:schemeClr val="tx2"/>
                </a:solidFill>
              </a:rPr>
              <a:t>89% country-specific support</a:t>
            </a:r>
          </a:p>
          <a:p>
            <a:r>
              <a:rPr lang="en-US" dirty="0" smtClean="0"/>
              <a:t>11% core functions</a:t>
            </a:r>
            <a:endParaRPr lang="en-US" dirty="0"/>
          </a:p>
        </p:txBody>
      </p:sp>
    </p:spTree>
    <p:extLst>
      <p:ext uri="{BB962C8B-B14F-4D97-AF65-F5344CB8AC3E}">
        <p14:creationId xmlns:p14="http://schemas.microsoft.com/office/powerpoint/2010/main" val="4288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Economic </a:t>
            </a:r>
            <a:r>
              <a:rPr lang="en-US" dirty="0" smtClean="0"/>
              <a:t>Growth </a:t>
            </a:r>
            <a:r>
              <a:rPr lang="en-US" dirty="0"/>
              <a:t>M</a:t>
            </a:r>
            <a:r>
              <a:rPr lang="en-US" dirty="0" smtClean="0"/>
              <a:t>eans </a:t>
            </a:r>
            <a:r>
              <a:rPr lang="en-US" dirty="0"/>
              <a:t>S</a:t>
            </a:r>
            <a:r>
              <a:rPr lang="en-US" dirty="0" smtClean="0"/>
              <a:t>ome </a:t>
            </a:r>
            <a:r>
              <a:rPr lang="en-US" dirty="0"/>
              <a:t>C</a:t>
            </a:r>
            <a:r>
              <a:rPr lang="en-US" dirty="0" smtClean="0"/>
              <a:t>ountries </a:t>
            </a:r>
            <a:r>
              <a:rPr lang="en-US" dirty="0"/>
              <a:t>M</a:t>
            </a:r>
            <a:r>
              <a:rPr lang="en-US" dirty="0" smtClean="0"/>
              <a:t>ay </a:t>
            </a:r>
            <a:r>
              <a:rPr lang="en-US" dirty="0"/>
              <a:t>G</a:t>
            </a:r>
            <a:r>
              <a:rPr lang="en-US" dirty="0" smtClean="0"/>
              <a:t>raduate </a:t>
            </a:r>
            <a:r>
              <a:rPr lang="en-US" dirty="0"/>
              <a:t>from Swedish </a:t>
            </a:r>
            <a:r>
              <a:rPr lang="en-US" dirty="0" smtClean="0"/>
              <a:t>DAH by </a:t>
            </a:r>
            <a:r>
              <a:rPr lang="en-US" dirty="0"/>
              <a:t>2035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000999" cy="3581400"/>
          </a:xfrm>
          <a:prstGeom prst="rect">
            <a:avLst/>
          </a:prstGeom>
          <a:noFill/>
          <a:ln>
            <a:noFill/>
          </a:ln>
        </p:spPr>
      </p:pic>
      <p:sp>
        <p:nvSpPr>
          <p:cNvPr id="5" name="TextBox 4"/>
          <p:cNvSpPr txBox="1"/>
          <p:nvPr/>
        </p:nvSpPr>
        <p:spPr>
          <a:xfrm>
            <a:off x="1981200" y="5181600"/>
            <a:ext cx="5867400" cy="646331"/>
          </a:xfrm>
          <a:prstGeom prst="rect">
            <a:avLst/>
          </a:prstGeom>
          <a:noFill/>
        </p:spPr>
        <p:txBody>
          <a:bodyPr wrap="square" rtlCol="0">
            <a:spAutoFit/>
          </a:bodyPr>
          <a:lstStyle/>
          <a:p>
            <a:r>
              <a:rPr lang="en-US" b="1" dirty="0" smtClean="0">
                <a:solidFill>
                  <a:schemeClr val="accent2"/>
                </a:solidFill>
              </a:rPr>
              <a:t>Example: applying GAVI graduation cut-off of $1570 p.c., only 4 countries would be eligible for Swedish support</a:t>
            </a:r>
            <a:endParaRPr lang="en-US" b="1" dirty="0">
              <a:solidFill>
                <a:schemeClr val="accent2"/>
              </a:solidFill>
            </a:endParaRPr>
          </a:p>
        </p:txBody>
      </p:sp>
      <p:sp>
        <p:nvSpPr>
          <p:cNvPr id="6" name="Rectangle 5"/>
          <p:cNvSpPr/>
          <p:nvPr/>
        </p:nvSpPr>
        <p:spPr>
          <a:xfrm>
            <a:off x="364509" y="23622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9621" y="2362200"/>
            <a:ext cx="935182"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39624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48012" y="41910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4717473"/>
            <a:ext cx="969818" cy="2355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4509" y="39624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 y="41910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47244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9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84" y="1219200"/>
            <a:ext cx="7156816" cy="430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228600"/>
            <a:ext cx="7620000" cy="830997"/>
          </a:xfrm>
          <a:prstGeom prst="rect">
            <a:avLst/>
          </a:prstGeom>
          <a:noFill/>
        </p:spPr>
        <p:txBody>
          <a:bodyPr wrap="square" rtlCol="0">
            <a:spAutoFit/>
          </a:bodyPr>
          <a:lstStyle/>
          <a:p>
            <a:pPr algn="ctr"/>
            <a:r>
              <a:rPr lang="en-US" sz="2400" dirty="0" smtClean="0"/>
              <a:t>Dominance of Funding for Local </a:t>
            </a:r>
            <a:r>
              <a:rPr lang="en-US" sz="2400" dirty="0"/>
              <a:t>F</a:t>
            </a:r>
            <a:r>
              <a:rPr lang="en-US" sz="2400" dirty="0" smtClean="0"/>
              <a:t>unctions </a:t>
            </a:r>
            <a:r>
              <a:rPr lang="en-US" sz="2400" dirty="0"/>
              <a:t>is T</a:t>
            </a:r>
            <a:r>
              <a:rPr lang="en-US" sz="2400" dirty="0" smtClean="0"/>
              <a:t>rue </a:t>
            </a:r>
            <a:r>
              <a:rPr lang="en-US" sz="2400" dirty="0"/>
              <a:t>for B</a:t>
            </a:r>
            <a:r>
              <a:rPr lang="en-US" sz="2400" dirty="0" smtClean="0"/>
              <a:t>ilateral </a:t>
            </a:r>
            <a:r>
              <a:rPr lang="en-US" sz="2400" dirty="0"/>
              <a:t>DAH </a:t>
            </a:r>
            <a:r>
              <a:rPr lang="en-US" sz="2400" dirty="0" smtClean="0"/>
              <a:t>of Other Donors</a:t>
            </a:r>
            <a:endParaRPr lang="en-US" sz="2400" dirty="0"/>
          </a:p>
        </p:txBody>
      </p:sp>
    </p:spTree>
    <p:extLst>
      <p:ext uri="{BB962C8B-B14F-4D97-AF65-F5344CB8AC3E}">
        <p14:creationId xmlns:p14="http://schemas.microsoft.com/office/powerpoint/2010/main" val="2768442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881401954"/>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04621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Rectangle 2"/>
          <p:cNvSpPr/>
          <p:nvPr/>
        </p:nvSpPr>
        <p:spPr>
          <a:xfrm>
            <a:off x="838200" y="4267200"/>
            <a:ext cx="7543801" cy="1846659"/>
          </a:xfrm>
          <a:prstGeom prst="rect">
            <a:avLst/>
          </a:prstGeom>
        </p:spPr>
        <p:txBody>
          <a:bodyPr wrap="square">
            <a:spAutoFit/>
          </a:bodyPr>
          <a:lstStyle/>
          <a:p>
            <a:pPr algn="ctr"/>
            <a:r>
              <a:rPr lang="en-GB" sz="2400" b="1" dirty="0" smtClean="0"/>
              <a:t>Gavin Yamey</a:t>
            </a:r>
            <a:endParaRPr lang="en-GB" sz="2400" dirty="0" smtClean="0"/>
          </a:p>
          <a:p>
            <a:pPr algn="ctr"/>
            <a:r>
              <a:rPr lang="en-US" dirty="0"/>
              <a:t>Associate Professor of Epidemiology &amp; Biostatistics, UCSF School of Medicine</a:t>
            </a:r>
          </a:p>
          <a:p>
            <a:pPr algn="ctr"/>
            <a:r>
              <a:rPr lang="en-US" dirty="0"/>
              <a:t>Lead, Evidence to Policy Initiative, Global Health Group, </a:t>
            </a:r>
            <a:r>
              <a:rPr lang="en-US" dirty="0" smtClean="0"/>
              <a:t>UCSF</a:t>
            </a:r>
          </a:p>
          <a:p>
            <a:pPr algn="ctr"/>
            <a:endParaRPr lang="en-US" dirty="0" smtClean="0"/>
          </a:p>
          <a:p>
            <a:pPr algn="ctr"/>
            <a:r>
              <a:rPr lang="en-US" dirty="0"/>
              <a:t>March 19, 2015</a:t>
            </a:r>
          </a:p>
          <a:p>
            <a:pPr algn="ctr"/>
            <a:r>
              <a:rPr lang="en-US" dirty="0"/>
              <a:t>Stockholm, </a:t>
            </a:r>
            <a:r>
              <a:rPr lang="en-US" dirty="0" smtClean="0"/>
              <a:t>Sweden</a:t>
            </a:r>
            <a:endParaRPr lang="en-US" dirty="0"/>
          </a:p>
        </p:txBody>
      </p:sp>
      <p:grpSp>
        <p:nvGrpSpPr>
          <p:cNvPr id="4" name="Group 3"/>
          <p:cNvGrpSpPr/>
          <p:nvPr/>
        </p:nvGrpSpPr>
        <p:grpSpPr>
          <a:xfrm>
            <a:off x="-19052" y="-152400"/>
            <a:ext cx="9163052" cy="3886200"/>
            <a:chOff x="-19052" y="272955"/>
            <a:chExt cx="9163052" cy="4337476"/>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41" b="34409"/>
            <a:stretch/>
          </p:blipFill>
          <p:spPr bwMode="auto">
            <a:xfrm>
              <a:off x="-19052" y="272955"/>
              <a:ext cx="9163052" cy="342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955"/>
              <a:ext cx="2871133" cy="319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130"/>
            <a:stretch/>
          </p:blipFill>
          <p:spPr bwMode="auto">
            <a:xfrm>
              <a:off x="438148" y="2635155"/>
              <a:ext cx="8705852" cy="197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20012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257321925"/>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839182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Health is a Core Priority for Swedish Aid:</a:t>
            </a:r>
            <a:br>
              <a:rPr lang="en-US" dirty="0" smtClean="0"/>
            </a:br>
            <a:r>
              <a:rPr lang="en-US" dirty="0" smtClean="0"/>
              <a:t>Active, Visible, Influential Health Donor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75346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00200" y="4362271"/>
            <a:ext cx="2362200" cy="1200329"/>
          </a:xfrm>
          <a:prstGeom prst="rect">
            <a:avLst/>
          </a:prstGeom>
          <a:noFill/>
        </p:spPr>
        <p:txBody>
          <a:bodyPr wrap="square" rtlCol="0">
            <a:spAutoFit/>
          </a:bodyPr>
          <a:lstStyle/>
          <a:p>
            <a:r>
              <a:rPr lang="en-US" dirty="0" smtClean="0"/>
              <a:t>Antibiotic resistance; research on infections of poverty (</a:t>
            </a:r>
            <a:r>
              <a:rPr lang="en-US" dirty="0"/>
              <a:t>o</a:t>
            </a:r>
            <a:r>
              <a:rPr lang="en-US" dirty="0" smtClean="0"/>
              <a:t>nly </a:t>
            </a:r>
            <a:r>
              <a:rPr lang="en-US" dirty="0"/>
              <a:t>about 200 million </a:t>
            </a:r>
            <a:r>
              <a:rPr lang="en-US" dirty="0" smtClean="0"/>
              <a:t>SEK per y)</a:t>
            </a:r>
            <a:endParaRPr lang="en-US" dirty="0"/>
          </a:p>
        </p:txBody>
      </p:sp>
    </p:spTree>
    <p:extLst>
      <p:ext uri="{BB962C8B-B14F-4D97-AF65-F5344CB8AC3E}">
        <p14:creationId xmlns:p14="http://schemas.microsoft.com/office/powerpoint/2010/main" val="190977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Growth in Swedish DAH by 2035</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48179" cy="51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73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1097304170"/>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491136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747692074"/>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970717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708346337"/>
              </p:ext>
            </p:extLst>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52400" y="-304800"/>
            <a:ext cx="8447255" cy="1390016"/>
          </a:xfrm>
        </p:spPr>
        <p:txBody>
          <a:bodyPr>
            <a:normAutofit/>
          </a:bodyPr>
          <a:lstStyle/>
          <a:p>
            <a:r>
              <a:rPr lang="en-US" sz="2800" dirty="0" smtClean="0"/>
              <a:t>Overarching Policy Considerations</a:t>
            </a:r>
            <a:endParaRPr lang="en-US" sz="2800" dirty="0"/>
          </a:p>
        </p:txBody>
      </p:sp>
    </p:spTree>
    <p:extLst>
      <p:ext uri="{BB962C8B-B14F-4D97-AF65-F5344CB8AC3E}">
        <p14:creationId xmlns:p14="http://schemas.microsoft.com/office/powerpoint/2010/main" val="3102333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677400" cy="533400"/>
          </a:xfrm>
        </p:spPr>
        <p:txBody>
          <a:bodyPr>
            <a:normAutofit/>
          </a:bodyPr>
          <a:lstStyle/>
          <a:p>
            <a:r>
              <a:rPr lang="en-US" sz="2800" dirty="0" smtClean="0">
                <a:solidFill>
                  <a:srgbClr val="00B0F0"/>
                </a:solidFill>
              </a:rPr>
              <a:t>Reminder: Five Major Post-2015 Challenges/Opportunities</a:t>
            </a:r>
            <a:endParaRPr lang="en-US" sz="2800" dirty="0">
              <a:solidFill>
                <a:srgbClr val="00B0F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512594211"/>
              </p:ext>
            </p:extLst>
          </p:nvPr>
        </p:nvGraphicFramePr>
        <p:xfrm>
          <a:off x="1066800" y="2105272"/>
          <a:ext cx="6629400" cy="383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591853" y="3463636"/>
            <a:ext cx="1614983" cy="1108364"/>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537364" y="3541693"/>
            <a:ext cx="1787236" cy="954107"/>
          </a:xfrm>
          <a:prstGeom prst="rect">
            <a:avLst/>
          </a:prstGeom>
          <a:noFill/>
        </p:spPr>
        <p:txBody>
          <a:bodyPr wrap="square" rtlCol="0">
            <a:spAutoFit/>
          </a:bodyPr>
          <a:lstStyle/>
          <a:p>
            <a:pPr algn="ctr"/>
            <a:r>
              <a:rPr lang="en-US" sz="1400" b="1" dirty="0" smtClean="0"/>
              <a:t>Pro-poor UHC </a:t>
            </a:r>
            <a:r>
              <a:rPr lang="en-US" sz="1400" dirty="0" smtClean="0"/>
              <a:t>could efficiently achieve health </a:t>
            </a:r>
            <a:r>
              <a:rPr lang="en-US" sz="1400" dirty="0"/>
              <a:t> </a:t>
            </a:r>
            <a:r>
              <a:rPr lang="en-US" sz="1400" dirty="0" smtClean="0"/>
              <a:t>&amp; financial protection</a:t>
            </a:r>
            <a:endParaRPr lang="en-US" sz="1400" dirty="0"/>
          </a:p>
        </p:txBody>
      </p:sp>
      <p:sp>
        <p:nvSpPr>
          <p:cNvPr id="10" name="Rectangle 9"/>
          <p:cNvSpPr/>
          <p:nvPr/>
        </p:nvSpPr>
        <p:spPr>
          <a:xfrm>
            <a:off x="457200"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1057870"/>
            <a:ext cx="2971800" cy="923330"/>
          </a:xfrm>
          <a:prstGeom prst="rect">
            <a:avLst/>
          </a:prstGeom>
          <a:noFill/>
        </p:spPr>
        <p:txBody>
          <a:bodyPr wrap="square" rtlCol="0">
            <a:spAutoFit/>
          </a:bodyPr>
          <a:lstStyle/>
          <a:p>
            <a:r>
              <a:rPr lang="en-US" dirty="0" smtClean="0"/>
              <a:t>1. Unfinished </a:t>
            </a:r>
            <a:r>
              <a:rPr lang="en-US" dirty="0"/>
              <a:t>MDGs agenda</a:t>
            </a:r>
          </a:p>
          <a:p>
            <a:endParaRPr lang="en-US" dirty="0"/>
          </a:p>
          <a:p>
            <a:endParaRPr lang="en-US" dirty="0"/>
          </a:p>
        </p:txBody>
      </p:sp>
      <p:cxnSp>
        <p:nvCxnSpPr>
          <p:cNvPr id="13" name="Straight Arrow Connector 12"/>
          <p:cNvCxnSpPr/>
          <p:nvPr/>
        </p:nvCxnSpPr>
        <p:spPr>
          <a:xfrm>
            <a:off x="2019300" y="1447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19300" y="1447800"/>
            <a:ext cx="20193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44736"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20936" y="1057870"/>
            <a:ext cx="2971800" cy="923330"/>
          </a:xfrm>
          <a:prstGeom prst="rect">
            <a:avLst/>
          </a:prstGeom>
          <a:noFill/>
        </p:spPr>
        <p:txBody>
          <a:bodyPr wrap="square" rtlCol="0">
            <a:spAutoFit/>
          </a:bodyPr>
          <a:lstStyle/>
          <a:p>
            <a:r>
              <a:rPr lang="en-US" dirty="0" smtClean="0"/>
              <a:t>2. Microbial evolution</a:t>
            </a:r>
            <a:endParaRPr lang="en-US" dirty="0"/>
          </a:p>
          <a:p>
            <a:endParaRPr lang="en-US" dirty="0"/>
          </a:p>
          <a:p>
            <a:endParaRPr lang="en-US" dirty="0"/>
          </a:p>
        </p:txBody>
      </p:sp>
      <p:cxnSp>
        <p:nvCxnSpPr>
          <p:cNvPr id="19" name="Straight Arrow Connector 18"/>
          <p:cNvCxnSpPr/>
          <p:nvPr/>
        </p:nvCxnSpPr>
        <p:spPr>
          <a:xfrm>
            <a:off x="6130636" y="1447800"/>
            <a:ext cx="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1109"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7309" y="5248870"/>
            <a:ext cx="2971800" cy="923330"/>
          </a:xfrm>
          <a:prstGeom prst="rect">
            <a:avLst/>
          </a:prstGeom>
          <a:noFill/>
        </p:spPr>
        <p:txBody>
          <a:bodyPr wrap="square" rtlCol="0">
            <a:spAutoFit/>
          </a:bodyPr>
          <a:lstStyle/>
          <a:p>
            <a:r>
              <a:rPr lang="en-US" dirty="0" smtClean="0"/>
              <a:t>3. Crisis of NCDs and injuries</a:t>
            </a:r>
            <a:endParaRPr lang="en-US" dirty="0"/>
          </a:p>
          <a:p>
            <a:endParaRPr lang="en-US" dirty="0"/>
          </a:p>
          <a:p>
            <a:endParaRPr lang="en-US" dirty="0"/>
          </a:p>
        </p:txBody>
      </p:sp>
      <p:cxnSp>
        <p:nvCxnSpPr>
          <p:cNvPr id="23" name="Straight Arrow Connector 22"/>
          <p:cNvCxnSpPr/>
          <p:nvPr/>
        </p:nvCxnSpPr>
        <p:spPr>
          <a:xfrm flipV="1">
            <a:off x="3124200" y="4657130"/>
            <a:ext cx="0" cy="5244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76800"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53000" y="5248870"/>
            <a:ext cx="2971800" cy="923330"/>
          </a:xfrm>
          <a:prstGeom prst="rect">
            <a:avLst/>
          </a:prstGeom>
          <a:noFill/>
        </p:spPr>
        <p:txBody>
          <a:bodyPr wrap="square" rtlCol="0">
            <a:spAutoFit/>
          </a:bodyPr>
          <a:lstStyle/>
          <a:p>
            <a:r>
              <a:rPr lang="en-US" dirty="0" smtClean="0"/>
              <a:t>4. Medical impoverishment</a:t>
            </a:r>
            <a:endParaRPr lang="en-US" dirty="0"/>
          </a:p>
          <a:p>
            <a:endParaRPr lang="en-US" dirty="0"/>
          </a:p>
          <a:p>
            <a:endParaRPr lang="en-US" dirty="0"/>
          </a:p>
        </p:txBody>
      </p:sp>
      <p:cxnSp>
        <p:nvCxnSpPr>
          <p:cNvPr id="26" name="Straight Arrow Connector 25"/>
          <p:cNvCxnSpPr/>
          <p:nvPr/>
        </p:nvCxnSpPr>
        <p:spPr>
          <a:xfrm flipV="1">
            <a:off x="5791200" y="4657130"/>
            <a:ext cx="0" cy="5244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228600" y="5712905"/>
            <a:ext cx="8382000" cy="369332"/>
          </a:xfrm>
          <a:prstGeom prst="rect">
            <a:avLst/>
          </a:prstGeom>
          <a:no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 International </a:t>
            </a:r>
            <a:r>
              <a:rPr lang="en-US" dirty="0"/>
              <a:t>collective action arrangements and financing are not “fit for purpose” </a:t>
            </a:r>
          </a:p>
        </p:txBody>
      </p:sp>
    </p:spTree>
    <p:extLst>
      <p:ext uri="{BB962C8B-B14F-4D97-AF65-F5344CB8AC3E}">
        <p14:creationId xmlns:p14="http://schemas.microsoft.com/office/powerpoint/2010/main" val="3463701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409102"/>
            <a:ext cx="2133600" cy="365125"/>
          </a:xfrm>
          <a:prstGeom prst="rect">
            <a:avLst/>
          </a:prstGeom>
        </p:spPr>
        <p:txBody>
          <a:bodyPr/>
          <a:lstStyle/>
          <a:p>
            <a:fld id="{82F1DF56-E329-41D3-A843-AD37D080C1B9}" type="datetime4">
              <a:rPr lang="en-US" smtClean="0">
                <a:solidFill>
                  <a:srgbClr val="CEDEE4"/>
                </a:solidFill>
              </a:rPr>
              <a:pPr/>
              <a:t>March 25, 2015</a:t>
            </a:fld>
            <a:endParaRPr lang="en-US" dirty="0">
              <a:solidFill>
                <a:srgbClr val="CEDEE4"/>
              </a:solidFill>
            </a:endParaRPr>
          </a:p>
        </p:txBody>
      </p:sp>
      <p:sp>
        <p:nvSpPr>
          <p:cNvPr id="5" name="Slide Number Placehold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27</a:t>
            </a:fld>
            <a:endParaRPr lang="en-US" dirty="0">
              <a:solidFill>
                <a:srgbClr val="CEDEE4"/>
              </a:solidFill>
            </a:endParaRPr>
          </a:p>
        </p:txBody>
      </p:sp>
      <p:sp>
        <p:nvSpPr>
          <p:cNvPr id="19" name="TextBox 18"/>
          <p:cNvSpPr txBox="1"/>
          <p:nvPr/>
        </p:nvSpPr>
        <p:spPr>
          <a:xfrm>
            <a:off x="4308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Post-2015 Challenge</a:t>
            </a:r>
          </a:p>
        </p:txBody>
      </p:sp>
      <p:sp>
        <p:nvSpPr>
          <p:cNvPr id="68" name="Title 1"/>
          <p:cNvSpPr>
            <a:spLocks noGrp="1"/>
          </p:cNvSpPr>
          <p:nvPr>
            <p:ph type="title"/>
          </p:nvPr>
        </p:nvSpPr>
        <p:spPr>
          <a:xfrm>
            <a:off x="152400" y="-304800"/>
            <a:ext cx="8447255" cy="1390016"/>
          </a:xfrm>
        </p:spPr>
        <p:txBody>
          <a:bodyPr>
            <a:normAutofit/>
          </a:bodyPr>
          <a:lstStyle/>
          <a:p>
            <a:r>
              <a:rPr lang="en-US" sz="2800" dirty="0" smtClean="0"/>
              <a:t>Examples of Policy Options</a:t>
            </a:r>
            <a:endParaRPr lang="en-US" sz="2800" dirty="0"/>
          </a:p>
        </p:txBody>
      </p:sp>
      <p:sp>
        <p:nvSpPr>
          <p:cNvPr id="69" name="Right Arrow 68"/>
          <p:cNvSpPr/>
          <p:nvPr/>
        </p:nvSpPr>
        <p:spPr bwMode="auto">
          <a:xfrm>
            <a:off x="2895600" y="31242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70" name="TextBox 69"/>
          <p:cNvSpPr txBox="1"/>
          <p:nvPr/>
        </p:nvSpPr>
        <p:spPr>
          <a:xfrm>
            <a:off x="35550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Sweden’s strengths</a:t>
            </a:r>
          </a:p>
        </p:txBody>
      </p:sp>
      <p:sp>
        <p:nvSpPr>
          <p:cNvPr id="71" name="TextBox 70"/>
          <p:cNvSpPr txBox="1"/>
          <p:nvPr/>
        </p:nvSpPr>
        <p:spPr>
          <a:xfrm>
            <a:off x="66294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Opportunities</a:t>
            </a:r>
          </a:p>
        </p:txBody>
      </p:sp>
      <p:graphicFrame>
        <p:nvGraphicFramePr>
          <p:cNvPr id="10" name="Table 9"/>
          <p:cNvGraphicFramePr>
            <a:graphicFrameLocks noGrp="1"/>
          </p:cNvGraphicFramePr>
          <p:nvPr>
            <p:extLst>
              <p:ext uri="{D42A27DB-BD31-4B8C-83A1-F6EECF244321}">
                <p14:modId xmlns:p14="http://schemas.microsoft.com/office/powerpoint/2010/main" val="3124357376"/>
              </p:ext>
            </p:extLst>
          </p:nvPr>
        </p:nvGraphicFramePr>
        <p:xfrm>
          <a:off x="381001" y="1526301"/>
          <a:ext cx="2285999" cy="3979941"/>
        </p:xfrm>
        <a:graphic>
          <a:graphicData uri="http://schemas.openxmlformats.org/drawingml/2006/table">
            <a:tbl>
              <a:tblPr firstRow="1" bandRow="1">
                <a:tableStyleId>{5C22544A-7EE6-4342-B048-85BDC9FD1C3A}</a:tableStyleId>
              </a:tblPr>
              <a:tblGrid>
                <a:gridCol w="2285999"/>
              </a:tblGrid>
              <a:tr h="1079739">
                <a:tc>
                  <a:txBody>
                    <a:bodyPr/>
                    <a:lstStyle/>
                    <a:p>
                      <a:pPr marL="0" marR="0">
                        <a:lnSpc>
                          <a:spcPct val="115000"/>
                        </a:lnSpc>
                        <a:spcBef>
                          <a:spcPts val="0"/>
                        </a:spcBef>
                        <a:spcAft>
                          <a:spcPts val="0"/>
                        </a:spcAft>
                      </a:pPr>
                      <a:r>
                        <a:rPr lang="en-US" sz="1600" b="0" baseline="0" dirty="0" smtClean="0">
                          <a:solidFill>
                            <a:schemeClr val="tx1">
                              <a:lumMod val="50000"/>
                            </a:schemeClr>
                          </a:solidFill>
                          <a:effectLst/>
                          <a:latin typeface="Calibri"/>
                          <a:ea typeface="Calibri"/>
                          <a:cs typeface="Times New Roman"/>
                        </a:rPr>
                        <a:t>Unfinished MDGs agenda</a:t>
                      </a:r>
                    </a:p>
                    <a:p>
                      <a:pPr marL="0" marR="0">
                        <a:lnSpc>
                          <a:spcPct val="115000"/>
                        </a:lnSpc>
                        <a:spcBef>
                          <a:spcPts val="0"/>
                        </a:spcBef>
                        <a:spcAft>
                          <a:spcPts val="0"/>
                        </a:spcAft>
                      </a:pPr>
                      <a:r>
                        <a:rPr lang="en-US" sz="1600" b="0" baseline="0" dirty="0" smtClean="0">
                          <a:solidFill>
                            <a:schemeClr val="tx1">
                              <a:lumMod val="50000"/>
                            </a:schemeClr>
                          </a:solidFill>
                          <a:effectLst/>
                          <a:latin typeface="Calibri"/>
                          <a:ea typeface="Calibri"/>
                          <a:cs typeface="Times New Roman"/>
                        </a:rPr>
                        <a:t>(achieving convergence)</a:t>
                      </a:r>
                    </a:p>
                    <a:p>
                      <a:pPr marL="0" marR="0">
                        <a:lnSpc>
                          <a:spcPct val="115000"/>
                        </a:lnSpc>
                        <a:spcBef>
                          <a:spcPts val="0"/>
                        </a:spcBef>
                        <a:spcAft>
                          <a:spcPts val="0"/>
                        </a:spcAft>
                      </a:pPr>
                      <a:endParaRPr lang="en-US" sz="1600" b="0" baseline="0" dirty="0" smtClean="0">
                        <a:solidFill>
                          <a:schemeClr val="tx1">
                            <a:lumMod val="50000"/>
                          </a:schemeClr>
                        </a:solidFill>
                        <a:effectLst/>
                        <a:latin typeface="Calibri"/>
                        <a:ea typeface="Calibri"/>
                        <a:cs typeface="Times New Roman"/>
                      </a:endParaRPr>
                    </a:p>
                    <a:p>
                      <a:pPr marL="0" marR="0">
                        <a:lnSpc>
                          <a:spcPct val="115000"/>
                        </a:lnSpc>
                        <a:spcBef>
                          <a:spcPts val="0"/>
                        </a:spcBef>
                        <a:spcAft>
                          <a:spcPts val="0"/>
                        </a:spcAft>
                      </a:pPr>
                      <a:endParaRPr lang="en-US" sz="1600" b="0" baseline="0" dirty="0" smtClean="0">
                        <a:solidFill>
                          <a:schemeClr val="tx1">
                            <a:lumMod val="50000"/>
                          </a:schemeClr>
                        </a:solidFill>
                        <a:effectLst/>
                        <a:latin typeface="Calibri"/>
                        <a:ea typeface="Calibri"/>
                        <a:cs typeface="Times New Roman"/>
                      </a:endParaRPr>
                    </a:p>
                    <a:p>
                      <a:pPr marL="0" marR="0">
                        <a:lnSpc>
                          <a:spcPct val="115000"/>
                        </a:lnSpc>
                        <a:spcBef>
                          <a:spcPts val="0"/>
                        </a:spcBef>
                        <a:spcAft>
                          <a:spcPts val="0"/>
                        </a:spcAft>
                      </a:pPr>
                      <a:endParaRPr lang="en-US" sz="1600" b="0" baseline="0" dirty="0" smtClean="0">
                        <a:solidFill>
                          <a:schemeClr val="tx1">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r>
              <a:tr h="1456486">
                <a:tc>
                  <a:txBody>
                    <a:bodyPr/>
                    <a:lstStyle/>
                    <a:p>
                      <a:r>
                        <a:rPr lang="en-US" sz="1600" dirty="0" smtClean="0">
                          <a:solidFill>
                            <a:schemeClr val="tx1">
                              <a:lumMod val="50000"/>
                            </a:schemeClr>
                          </a:solidFill>
                        </a:rPr>
                        <a:t>Antimicrobial evolution</a:t>
                      </a:r>
                      <a:endParaRPr lang="en-US" sz="1600" dirty="0">
                        <a:solidFill>
                          <a:schemeClr val="tx1">
                            <a:lumMod val="50000"/>
                          </a:schemeClr>
                        </a:solidFill>
                      </a:endParaRPr>
                    </a:p>
                  </a:txBody>
                  <a:tcPr marL="68580" marR="68580" marT="0" marB="0"/>
                </a:tc>
              </a:tr>
              <a:tr h="1121375">
                <a:tc>
                  <a:txBody>
                    <a:bodyPr/>
                    <a:lstStyle/>
                    <a:p>
                      <a:pPr marL="0" marR="0">
                        <a:lnSpc>
                          <a:spcPct val="115000"/>
                        </a:lnSpc>
                        <a:spcBef>
                          <a:spcPts val="0"/>
                        </a:spcBef>
                        <a:spcAft>
                          <a:spcPts val="0"/>
                        </a:spcAft>
                      </a:pPr>
                      <a:r>
                        <a:rPr lang="en-US" sz="1600" b="0" dirty="0" smtClean="0">
                          <a:solidFill>
                            <a:schemeClr val="tx1">
                              <a:lumMod val="50000"/>
                            </a:schemeClr>
                          </a:solidFill>
                          <a:effectLst/>
                          <a:latin typeface="Calibri"/>
                          <a:ea typeface="Calibri"/>
                          <a:cs typeface="Times New Roman"/>
                        </a:rPr>
                        <a:t>Crisis of</a:t>
                      </a:r>
                      <a:r>
                        <a:rPr lang="en-US" sz="1600" b="0" baseline="0" dirty="0" smtClean="0">
                          <a:solidFill>
                            <a:schemeClr val="tx1">
                              <a:lumMod val="50000"/>
                            </a:schemeClr>
                          </a:solidFill>
                          <a:effectLst/>
                          <a:latin typeface="Calibri"/>
                          <a:ea typeface="Calibri"/>
                          <a:cs typeface="Times New Roman"/>
                        </a:rPr>
                        <a:t> NCDs/injuries</a:t>
                      </a:r>
                      <a:endParaRPr lang="en-US" sz="1600" b="0" dirty="0">
                        <a:solidFill>
                          <a:schemeClr val="tx1">
                            <a:lumMod val="50000"/>
                          </a:schemeClr>
                        </a:solidFill>
                        <a:effectLst/>
                        <a:latin typeface="Calibri"/>
                        <a:ea typeface="Calibri"/>
                        <a:cs typeface="Times New Roman"/>
                      </a:endParaRPr>
                    </a:p>
                  </a:txBody>
                  <a:tcPr marL="68580" marR="68580" marT="0" marB="0"/>
                </a:tc>
              </a:tr>
            </a:tbl>
          </a:graphicData>
        </a:graphic>
      </p:graphicFrame>
      <p:sp>
        <p:nvSpPr>
          <p:cNvPr id="23" name="Right Arrow 22"/>
          <p:cNvSpPr/>
          <p:nvPr/>
        </p:nvSpPr>
        <p:spPr bwMode="auto">
          <a:xfrm>
            <a:off x="6019800" y="30480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264549232"/>
              </p:ext>
            </p:extLst>
          </p:nvPr>
        </p:nvGraphicFramePr>
        <p:xfrm>
          <a:off x="3505200" y="1524000"/>
          <a:ext cx="2285999" cy="3979941"/>
        </p:xfrm>
        <a:graphic>
          <a:graphicData uri="http://schemas.openxmlformats.org/drawingml/2006/table">
            <a:tbl>
              <a:tblPr firstRow="1" bandRow="1">
                <a:tableStyleId>{5C22544A-7EE6-4342-B048-85BDC9FD1C3A}</a:tableStyleId>
              </a:tblPr>
              <a:tblGrid>
                <a:gridCol w="2285999"/>
              </a:tblGrid>
              <a:tr h="107973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lumMod val="50000"/>
                            </a:schemeClr>
                          </a:solidFill>
                          <a:effectLst/>
                          <a:latin typeface="+mn-lt"/>
                          <a:ea typeface="Calibri"/>
                          <a:cs typeface="Times New Roman"/>
                        </a:rPr>
                        <a:t>Support for infectious disease research</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b="0" baseline="0" dirty="0" smtClean="0">
                          <a:solidFill>
                            <a:schemeClr val="tx1">
                              <a:lumMod val="50000"/>
                            </a:schemeClr>
                          </a:solidFill>
                          <a:effectLst/>
                          <a:latin typeface="+mn-lt"/>
                          <a:ea typeface="Calibri"/>
                          <a:cs typeface="Times New Roman"/>
                        </a:rPr>
                        <a:t>(including HIV vaccine/microbicides)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600" b="0" dirty="0" smtClean="0">
                        <a:solidFill>
                          <a:schemeClr val="tx1">
                            <a:lumMod val="50000"/>
                          </a:schemeClr>
                        </a:solidFill>
                        <a:effectLst/>
                        <a:latin typeface="+mn-lt"/>
                        <a:ea typeface="Calibri"/>
                        <a:cs typeface="Times New Roman"/>
                      </a:endParaRPr>
                    </a:p>
                  </a:txBody>
                  <a:tcPr marL="68580" marR="68580" marT="0" marB="0">
                    <a:solidFill>
                      <a:schemeClr val="tx2">
                        <a:lumMod val="20000"/>
                        <a:lumOff val="80000"/>
                      </a:schemeClr>
                    </a:solidFill>
                  </a:tcPr>
                </a:tc>
              </a:tr>
              <a:tr h="1456486">
                <a:tc>
                  <a:txBody>
                    <a:bodyPr/>
                    <a:lstStyle/>
                    <a:p>
                      <a:pPr marL="0" marR="0">
                        <a:lnSpc>
                          <a:spcPct val="115000"/>
                        </a:lnSpc>
                        <a:spcBef>
                          <a:spcPts val="0"/>
                        </a:spcBef>
                        <a:spcAft>
                          <a:spcPts val="0"/>
                        </a:spcAft>
                      </a:pPr>
                      <a:r>
                        <a:rPr lang="en-US" sz="1700" b="0" dirty="0" smtClean="0">
                          <a:solidFill>
                            <a:schemeClr val="tx1">
                              <a:lumMod val="50000"/>
                            </a:schemeClr>
                          </a:solidFill>
                          <a:effectLst/>
                          <a:latin typeface="Calibri"/>
                          <a:ea typeface="Calibri"/>
                          <a:cs typeface="Times New Roman"/>
                        </a:rPr>
                        <a:t>World leader in control of antimicrobial resistance</a:t>
                      </a:r>
                      <a:endParaRPr lang="en-US" sz="1700" b="0" dirty="0">
                        <a:solidFill>
                          <a:schemeClr val="tx1">
                            <a:lumMod val="50000"/>
                          </a:schemeClr>
                        </a:solidFill>
                        <a:effectLst/>
                        <a:latin typeface="Calibri"/>
                        <a:ea typeface="Calibri"/>
                        <a:cs typeface="Times New Roman"/>
                      </a:endParaRPr>
                    </a:p>
                  </a:txBody>
                  <a:tcPr marL="68580" marR="68580" marT="0" marB="0"/>
                </a:tc>
              </a:tr>
              <a:tr h="1121375">
                <a:tc>
                  <a:txBody>
                    <a:bodyPr/>
                    <a:lstStyle/>
                    <a:p>
                      <a:r>
                        <a:rPr lang="en-US" sz="1600" dirty="0" smtClean="0">
                          <a:solidFill>
                            <a:schemeClr val="tx1">
                              <a:lumMod val="50000"/>
                            </a:schemeClr>
                          </a:solidFill>
                        </a:rPr>
                        <a:t>Spends increasing political capital on advocacy for NCDs; world leader on</a:t>
                      </a:r>
                      <a:r>
                        <a:rPr lang="en-US" sz="1600" baseline="0" dirty="0" smtClean="0">
                          <a:solidFill>
                            <a:schemeClr val="tx1">
                              <a:lumMod val="50000"/>
                            </a:schemeClr>
                          </a:solidFill>
                        </a:rPr>
                        <a:t> road injuries</a:t>
                      </a:r>
                      <a:endParaRPr lang="en-US" sz="1600" dirty="0">
                        <a:solidFill>
                          <a:schemeClr val="tx1">
                            <a:lumMod val="50000"/>
                          </a:schemeClr>
                        </a:solidFill>
                      </a:endParaRPr>
                    </a:p>
                  </a:txBody>
                  <a:tcPr marL="68580" marR="68580"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81354865"/>
              </p:ext>
            </p:extLst>
          </p:nvPr>
        </p:nvGraphicFramePr>
        <p:xfrm>
          <a:off x="6553200" y="1524000"/>
          <a:ext cx="2285999" cy="3980230"/>
        </p:xfrm>
        <a:graphic>
          <a:graphicData uri="http://schemas.openxmlformats.org/drawingml/2006/table">
            <a:tbl>
              <a:tblPr firstRow="1" bandRow="1">
                <a:tableStyleId>{5C22544A-7EE6-4342-B048-85BDC9FD1C3A}</a:tableStyleId>
              </a:tblPr>
              <a:tblGrid>
                <a:gridCol w="2285999"/>
              </a:tblGrid>
              <a:tr h="107973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lumMod val="50000"/>
                            </a:schemeClr>
                          </a:solidFill>
                          <a:effectLst/>
                          <a:latin typeface="+mn-lt"/>
                          <a:ea typeface="Calibri"/>
                          <a:cs typeface="Times New Roman"/>
                        </a:rPr>
                        <a:t>Local plus:</a:t>
                      </a:r>
                      <a:r>
                        <a:rPr lang="en-US" sz="1600" b="1" baseline="0" dirty="0" smtClean="0">
                          <a:solidFill>
                            <a:schemeClr val="tx1">
                              <a:lumMod val="50000"/>
                            </a:schemeClr>
                          </a:solidFill>
                          <a:effectLst/>
                          <a:latin typeface="+mn-lt"/>
                          <a:ea typeface="Calibri"/>
                          <a:cs typeface="Times New Roman"/>
                        </a:rPr>
                        <a:t> </a:t>
                      </a:r>
                      <a:r>
                        <a:rPr lang="en-US" sz="1600" b="0" dirty="0" smtClean="0">
                          <a:solidFill>
                            <a:schemeClr val="tx1">
                              <a:lumMod val="50000"/>
                            </a:schemeClr>
                          </a:solidFill>
                          <a:effectLst/>
                          <a:latin typeface="+mn-lt"/>
                          <a:ea typeface="Calibri"/>
                          <a:cs typeface="Times New Roman"/>
                        </a:rPr>
                        <a:t>Build national capacity to conduct</a:t>
                      </a:r>
                      <a:r>
                        <a:rPr lang="en-US" sz="1600" b="0" baseline="0" dirty="0" smtClean="0">
                          <a:solidFill>
                            <a:schemeClr val="tx1">
                              <a:lumMod val="50000"/>
                            </a:schemeClr>
                          </a:solidFill>
                          <a:effectLst/>
                          <a:latin typeface="+mn-lt"/>
                          <a:ea typeface="Calibri"/>
                          <a:cs typeface="Times New Roman"/>
                        </a:rPr>
                        <a:t> I.D. </a:t>
                      </a:r>
                      <a:r>
                        <a:rPr lang="en-US" sz="1600" b="0" dirty="0" smtClean="0">
                          <a:solidFill>
                            <a:schemeClr val="tx1">
                              <a:lumMod val="50000"/>
                            </a:schemeClr>
                          </a:solidFill>
                          <a:effectLst/>
                          <a:latin typeface="+mn-lt"/>
                          <a:ea typeface="Calibri"/>
                          <a:cs typeface="Times New Roman"/>
                        </a:rPr>
                        <a:t>research  of</a:t>
                      </a:r>
                      <a:r>
                        <a:rPr lang="en-US" sz="1600" b="0" baseline="0" dirty="0" smtClean="0">
                          <a:solidFill>
                            <a:schemeClr val="tx1">
                              <a:lumMod val="50000"/>
                            </a:schemeClr>
                          </a:solidFill>
                          <a:effectLst/>
                          <a:latin typeface="+mn-lt"/>
                          <a:ea typeface="Calibri"/>
                          <a:cs typeface="Times New Roman"/>
                        </a:rPr>
                        <a:t> </a:t>
                      </a:r>
                      <a:r>
                        <a:rPr lang="en-US" sz="1600" b="0" dirty="0" smtClean="0">
                          <a:solidFill>
                            <a:schemeClr val="tx1">
                              <a:lumMod val="50000"/>
                            </a:schemeClr>
                          </a:solidFill>
                          <a:effectLst/>
                          <a:latin typeface="+mn-lt"/>
                          <a:ea typeface="Calibri"/>
                          <a:cs typeface="Times New Roman"/>
                        </a:rPr>
                        <a:t>global value (e.g. scale-up methods)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600" dirty="0" smtClean="0">
                        <a:solidFill>
                          <a:schemeClr val="tx1">
                            <a:lumMod val="50000"/>
                          </a:schemeClr>
                        </a:solidFill>
                        <a:effectLst/>
                        <a:latin typeface="+mn-lt"/>
                        <a:ea typeface="Calibri"/>
                        <a:cs typeface="Times New Roman"/>
                      </a:endParaRPr>
                    </a:p>
                  </a:txBody>
                  <a:tcPr marL="68580" marR="68580" marT="0" marB="0">
                    <a:solidFill>
                      <a:schemeClr val="tx2">
                        <a:lumMod val="20000"/>
                        <a:lumOff val="80000"/>
                      </a:schemeClr>
                    </a:solidFill>
                  </a:tcPr>
                </a:tc>
              </a:tr>
              <a:tr h="1456486">
                <a:tc>
                  <a:txBody>
                    <a:bodyPr/>
                    <a:lstStyle/>
                    <a:p>
                      <a:r>
                        <a:rPr lang="en-US" sz="1600" b="1" dirty="0" smtClean="0">
                          <a:solidFill>
                            <a:schemeClr val="tx1">
                              <a:lumMod val="50000"/>
                            </a:schemeClr>
                          </a:solidFill>
                          <a:ea typeface="Calibri"/>
                          <a:cs typeface="Times New Roman"/>
                        </a:rPr>
                        <a:t>Global: </a:t>
                      </a:r>
                      <a:r>
                        <a:rPr lang="en-US" sz="1600" dirty="0" smtClean="0">
                          <a:solidFill>
                            <a:schemeClr val="tx1">
                              <a:lumMod val="50000"/>
                            </a:schemeClr>
                          </a:solidFill>
                          <a:ea typeface="Calibri"/>
                          <a:cs typeface="Times New Roman"/>
                        </a:rPr>
                        <a:t>fund coalition to ramp up surveillance &amp; control of AMR</a:t>
                      </a:r>
                      <a:endParaRPr lang="en-US" sz="1600" dirty="0">
                        <a:solidFill>
                          <a:schemeClr val="tx1">
                            <a:lumMod val="50000"/>
                          </a:schemeClr>
                        </a:solidFill>
                      </a:endParaRPr>
                    </a:p>
                  </a:txBody>
                  <a:tcPr marL="68580" marR="68580" marT="0" marB="0"/>
                </a:tc>
              </a:tr>
              <a:tr h="11213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lumMod val="50000"/>
                            </a:schemeClr>
                          </a:solidFill>
                          <a:effectLst/>
                          <a:latin typeface="Calibri"/>
                          <a:ea typeface="Calibri"/>
                          <a:cs typeface="Times New Roman"/>
                        </a:rPr>
                        <a:t>Local plus: </a:t>
                      </a:r>
                      <a:r>
                        <a:rPr lang="en-US" sz="1600" b="0" dirty="0" smtClean="0">
                          <a:solidFill>
                            <a:schemeClr val="tx1">
                              <a:lumMod val="50000"/>
                            </a:schemeClr>
                          </a:solidFill>
                          <a:effectLst/>
                          <a:latin typeface="+mn-lt"/>
                          <a:ea typeface="Calibri"/>
                          <a:cs typeface="Times New Roman"/>
                        </a:rPr>
                        <a:t>Build national capacity to conduct</a:t>
                      </a:r>
                      <a:r>
                        <a:rPr lang="en-US" sz="1600" b="0" baseline="0" dirty="0" smtClean="0">
                          <a:solidFill>
                            <a:schemeClr val="tx1">
                              <a:lumMod val="50000"/>
                            </a:schemeClr>
                          </a:solidFill>
                          <a:effectLst/>
                          <a:latin typeface="+mn-lt"/>
                          <a:ea typeface="Calibri"/>
                          <a:cs typeface="Times New Roman"/>
                        </a:rPr>
                        <a:t> NCD </a:t>
                      </a:r>
                      <a:r>
                        <a:rPr lang="en-US" sz="1600" b="0" dirty="0" smtClean="0">
                          <a:solidFill>
                            <a:schemeClr val="tx1">
                              <a:lumMod val="50000"/>
                            </a:schemeClr>
                          </a:solidFill>
                          <a:effectLst/>
                          <a:latin typeface="+mn-lt"/>
                          <a:ea typeface="Calibri"/>
                          <a:cs typeface="Times New Roman"/>
                        </a:rPr>
                        <a:t>research  of</a:t>
                      </a:r>
                      <a:r>
                        <a:rPr lang="en-US" sz="1600" b="0" baseline="0" dirty="0" smtClean="0">
                          <a:solidFill>
                            <a:schemeClr val="tx1">
                              <a:lumMod val="50000"/>
                            </a:schemeClr>
                          </a:solidFill>
                          <a:effectLst/>
                          <a:latin typeface="+mn-lt"/>
                          <a:ea typeface="Calibri"/>
                          <a:cs typeface="Times New Roman"/>
                        </a:rPr>
                        <a:t> </a:t>
                      </a:r>
                      <a:r>
                        <a:rPr lang="en-US" sz="1600" b="0" dirty="0" smtClean="0">
                          <a:solidFill>
                            <a:schemeClr val="tx1">
                              <a:lumMod val="50000"/>
                            </a:schemeClr>
                          </a:solidFill>
                          <a:effectLst/>
                          <a:latin typeface="+mn-lt"/>
                          <a:ea typeface="Calibri"/>
                          <a:cs typeface="Times New Roman"/>
                        </a:rPr>
                        <a:t>global value (e.g. PPIR)</a:t>
                      </a:r>
                    </a:p>
                  </a:txBody>
                  <a:tcPr marL="68580" marR="68580" marT="0" marB="0"/>
                </a:tc>
              </a:tr>
            </a:tbl>
          </a:graphicData>
        </a:graphic>
      </p:graphicFrame>
    </p:spTree>
    <p:extLst>
      <p:ext uri="{BB962C8B-B14F-4D97-AF65-F5344CB8AC3E}">
        <p14:creationId xmlns:p14="http://schemas.microsoft.com/office/powerpoint/2010/main" val="263016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305800" cy="4648200"/>
          </a:xfrm>
        </p:spPr>
        <p:txBody>
          <a:bodyPr>
            <a:normAutofit/>
          </a:bodyPr>
          <a:lstStyle/>
          <a:p>
            <a:r>
              <a:rPr lang="en-GB" dirty="0" smtClean="0">
                <a:solidFill>
                  <a:schemeClr val="tx1">
                    <a:lumMod val="50000"/>
                  </a:schemeClr>
                </a:solidFill>
              </a:rPr>
              <a:t>Classifying DAH by functions </a:t>
            </a:r>
            <a:r>
              <a:rPr lang="en-GB" dirty="0">
                <a:solidFill>
                  <a:schemeClr val="tx1">
                    <a:lumMod val="50000"/>
                  </a:schemeClr>
                </a:solidFill>
              </a:rPr>
              <a:t>helps </a:t>
            </a:r>
            <a:r>
              <a:rPr lang="en-GB" dirty="0" smtClean="0">
                <a:solidFill>
                  <a:schemeClr val="tx1">
                    <a:lumMod val="50000"/>
                  </a:schemeClr>
                </a:solidFill>
              </a:rPr>
              <a:t>articulate roles </a:t>
            </a:r>
            <a:r>
              <a:rPr lang="en-GB" dirty="0">
                <a:solidFill>
                  <a:schemeClr val="tx1">
                    <a:lumMod val="50000"/>
                  </a:schemeClr>
                </a:solidFill>
              </a:rPr>
              <a:t>of </a:t>
            </a:r>
            <a:r>
              <a:rPr lang="en-GB" dirty="0" smtClean="0">
                <a:solidFill>
                  <a:schemeClr val="tx1">
                    <a:lumMod val="50000"/>
                  </a:schemeClr>
                </a:solidFill>
              </a:rPr>
              <a:t>DAH post-2015 </a:t>
            </a:r>
            <a:endParaRPr lang="en-US" dirty="0">
              <a:solidFill>
                <a:schemeClr val="tx1">
                  <a:lumMod val="50000"/>
                </a:schemeClr>
              </a:solidFill>
            </a:endParaRPr>
          </a:p>
          <a:p>
            <a:r>
              <a:rPr lang="en-US" dirty="0" smtClean="0">
                <a:solidFill>
                  <a:schemeClr val="tx1">
                    <a:lumMod val="50000"/>
                  </a:schemeClr>
                </a:solidFill>
              </a:rPr>
              <a:t>Swedish DAH mostly targets </a:t>
            </a:r>
            <a:r>
              <a:rPr lang="en-US" dirty="0">
                <a:solidFill>
                  <a:schemeClr val="tx1">
                    <a:lumMod val="50000"/>
                  </a:schemeClr>
                </a:solidFill>
              </a:rPr>
              <a:t>local functions </a:t>
            </a:r>
            <a:endParaRPr lang="en-US" dirty="0" smtClean="0">
              <a:solidFill>
                <a:schemeClr val="tx1">
                  <a:lumMod val="50000"/>
                </a:schemeClr>
              </a:solidFill>
            </a:endParaRPr>
          </a:p>
          <a:p>
            <a:r>
              <a:rPr lang="en-US" dirty="0">
                <a:solidFill>
                  <a:schemeClr val="tx1">
                    <a:lumMod val="50000"/>
                  </a:schemeClr>
                </a:solidFill>
              </a:rPr>
              <a:t>S</a:t>
            </a:r>
            <a:r>
              <a:rPr lang="en-US" dirty="0" smtClean="0">
                <a:solidFill>
                  <a:schemeClr val="tx1">
                    <a:lumMod val="50000"/>
                  </a:schemeClr>
                </a:solidFill>
              </a:rPr>
              <a:t>ome </a:t>
            </a:r>
            <a:r>
              <a:rPr lang="en-US" dirty="0">
                <a:solidFill>
                  <a:schemeClr val="tx1">
                    <a:lumMod val="50000"/>
                  </a:schemeClr>
                </a:solidFill>
              </a:rPr>
              <a:t>countries may graduate from Swedish </a:t>
            </a:r>
            <a:r>
              <a:rPr lang="en-US" dirty="0" smtClean="0">
                <a:solidFill>
                  <a:schemeClr val="tx1">
                    <a:lumMod val="50000"/>
                  </a:schemeClr>
                </a:solidFill>
              </a:rPr>
              <a:t>DAH by </a:t>
            </a:r>
            <a:r>
              <a:rPr lang="en-US" dirty="0">
                <a:solidFill>
                  <a:schemeClr val="tx1">
                    <a:lumMod val="50000"/>
                  </a:schemeClr>
                </a:solidFill>
              </a:rPr>
              <a:t>2035 </a:t>
            </a:r>
            <a:endParaRPr lang="en-US" dirty="0" smtClean="0">
              <a:solidFill>
                <a:schemeClr val="tx1">
                  <a:lumMod val="50000"/>
                </a:schemeClr>
              </a:solidFill>
            </a:endParaRPr>
          </a:p>
          <a:p>
            <a:r>
              <a:rPr lang="en-US" dirty="0" smtClean="0">
                <a:solidFill>
                  <a:schemeClr val="tx1">
                    <a:lumMod val="50000"/>
                  </a:schemeClr>
                </a:solidFill>
              </a:rPr>
              <a:t>Sweden </a:t>
            </a:r>
            <a:r>
              <a:rPr lang="en-US" dirty="0">
                <a:solidFill>
                  <a:schemeClr val="tx1">
                    <a:lumMod val="50000"/>
                  </a:schemeClr>
                </a:solidFill>
              </a:rPr>
              <a:t>can play a key role in tackling </a:t>
            </a:r>
            <a:r>
              <a:rPr lang="en-US" dirty="0" smtClean="0">
                <a:solidFill>
                  <a:schemeClr val="tx1">
                    <a:lumMod val="50000"/>
                  </a:schemeClr>
                </a:solidFill>
              </a:rPr>
              <a:t>the 5 key post-2015 </a:t>
            </a:r>
            <a:r>
              <a:rPr lang="en-US" dirty="0">
                <a:solidFill>
                  <a:schemeClr val="tx1">
                    <a:lumMod val="50000"/>
                  </a:schemeClr>
                </a:solidFill>
              </a:rPr>
              <a:t>challenges, given its </a:t>
            </a:r>
            <a:r>
              <a:rPr lang="en-US" dirty="0" smtClean="0">
                <a:solidFill>
                  <a:schemeClr val="tx1">
                    <a:lumMod val="50000"/>
                  </a:schemeClr>
                </a:solidFill>
              </a:rPr>
              <a:t>impacts/strengths </a:t>
            </a:r>
            <a:r>
              <a:rPr lang="en-US" dirty="0">
                <a:solidFill>
                  <a:schemeClr val="tx1">
                    <a:lumMod val="50000"/>
                  </a:schemeClr>
                </a:solidFill>
              </a:rPr>
              <a:t>in global health </a:t>
            </a:r>
            <a:endParaRPr lang="en-US" dirty="0" smtClean="0">
              <a:solidFill>
                <a:schemeClr val="tx1">
                  <a:lumMod val="50000"/>
                </a:schemeClr>
              </a:solidFill>
            </a:endParaRPr>
          </a:p>
          <a:p>
            <a:r>
              <a:rPr lang="en-US" dirty="0">
                <a:solidFill>
                  <a:schemeClr val="tx1">
                    <a:lumMod val="50000"/>
                  </a:schemeClr>
                </a:solidFill>
              </a:rPr>
              <a:t>Significant additional Swedish </a:t>
            </a:r>
            <a:r>
              <a:rPr lang="en-US" dirty="0" smtClean="0">
                <a:solidFill>
                  <a:schemeClr val="tx1">
                    <a:lumMod val="50000"/>
                  </a:schemeClr>
                </a:solidFill>
              </a:rPr>
              <a:t>DAH likely </a:t>
            </a:r>
            <a:r>
              <a:rPr lang="en-US" dirty="0">
                <a:solidFill>
                  <a:schemeClr val="tx1">
                    <a:lumMod val="50000"/>
                  </a:schemeClr>
                </a:solidFill>
              </a:rPr>
              <a:t>to be available from 2015 to </a:t>
            </a:r>
            <a:r>
              <a:rPr lang="en-US" dirty="0" smtClean="0">
                <a:solidFill>
                  <a:schemeClr val="tx1">
                    <a:lumMod val="50000"/>
                  </a:schemeClr>
                </a:solidFill>
              </a:rPr>
              <a:t>2035</a:t>
            </a:r>
          </a:p>
          <a:p>
            <a:r>
              <a:rPr lang="en-US" dirty="0">
                <a:solidFill>
                  <a:schemeClr val="tx1">
                    <a:lumMod val="50000"/>
                  </a:schemeClr>
                </a:solidFill>
              </a:rPr>
              <a:t>Investing this additional Swedish </a:t>
            </a:r>
            <a:r>
              <a:rPr lang="en-US" dirty="0" smtClean="0">
                <a:solidFill>
                  <a:schemeClr val="tx1">
                    <a:lumMod val="50000"/>
                  </a:schemeClr>
                </a:solidFill>
              </a:rPr>
              <a:t>DAH in </a:t>
            </a:r>
            <a:r>
              <a:rPr lang="en-US" dirty="0">
                <a:solidFill>
                  <a:schemeClr val="tx1">
                    <a:lumMod val="50000"/>
                  </a:schemeClr>
                </a:solidFill>
              </a:rPr>
              <a:t>specific global, </a:t>
            </a:r>
            <a:r>
              <a:rPr lang="en-US" dirty="0" smtClean="0">
                <a:solidFill>
                  <a:schemeClr val="tx1">
                    <a:lumMod val="50000"/>
                  </a:schemeClr>
                </a:solidFill>
              </a:rPr>
              <a:t>local, “local plus”  and “special local support” functions </a:t>
            </a:r>
            <a:r>
              <a:rPr lang="en-US" dirty="0">
                <a:solidFill>
                  <a:schemeClr val="tx1">
                    <a:lumMod val="50000"/>
                  </a:schemeClr>
                </a:solidFill>
              </a:rPr>
              <a:t>could help reach the </a:t>
            </a:r>
            <a:r>
              <a:rPr lang="en-US" i="1" dirty="0" smtClean="0">
                <a:solidFill>
                  <a:schemeClr val="tx1">
                    <a:lumMod val="50000"/>
                  </a:schemeClr>
                </a:solidFill>
              </a:rPr>
              <a:t>GH </a:t>
            </a:r>
            <a:r>
              <a:rPr lang="en-US" i="1" dirty="0">
                <a:solidFill>
                  <a:schemeClr val="tx1">
                    <a:lumMod val="50000"/>
                  </a:schemeClr>
                </a:solidFill>
              </a:rPr>
              <a:t>2035 </a:t>
            </a:r>
            <a:r>
              <a:rPr lang="en-US" dirty="0">
                <a:solidFill>
                  <a:schemeClr val="tx1">
                    <a:lumMod val="50000"/>
                  </a:schemeClr>
                </a:solidFill>
              </a:rPr>
              <a:t>goals </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
            <a:ext cx="1981200" cy="118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7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952" y="1527750"/>
            <a:ext cx="7620000" cy="4339650"/>
          </a:xfrm>
          <a:prstGeom prst="rect">
            <a:avLst/>
          </a:prstGeom>
          <a:noFill/>
        </p:spPr>
        <p:txBody>
          <a:bodyPr wrap="square" rtlCol="0">
            <a:spAutoFit/>
          </a:bodyPr>
          <a:lstStyle/>
          <a:p>
            <a:pPr algn="ctr"/>
            <a:r>
              <a:rPr lang="en-US" sz="3900" b="1" i="1" dirty="0">
                <a:solidFill>
                  <a:schemeClr val="accent1"/>
                </a:solidFill>
              </a:rPr>
              <a:t>Global Health 2035</a:t>
            </a:r>
            <a:r>
              <a:rPr lang="en-US" sz="3900" b="1" dirty="0">
                <a:solidFill>
                  <a:schemeClr val="accent1"/>
                </a:solidFill>
              </a:rPr>
              <a:t>: Findings related to financing and poverty</a:t>
            </a:r>
          </a:p>
          <a:p>
            <a:pPr algn="ctr"/>
            <a:endParaRPr lang="en-US" dirty="0" smtClean="0"/>
          </a:p>
          <a:p>
            <a:pPr algn="ctr"/>
            <a:endParaRPr lang="en-US" dirty="0" smtClean="0"/>
          </a:p>
          <a:p>
            <a:pPr algn="ctr"/>
            <a:endParaRPr lang="en-US" dirty="0"/>
          </a:p>
          <a:p>
            <a:pPr algn="ctr"/>
            <a:endParaRPr lang="en-US" dirty="0" smtClean="0"/>
          </a:p>
          <a:p>
            <a:pPr algn="ctr"/>
            <a:r>
              <a:rPr lang="en-US" b="1" dirty="0" smtClean="0"/>
              <a:t>Helen </a:t>
            </a:r>
            <a:r>
              <a:rPr lang="en-US" b="1" dirty="0" err="1" smtClean="0"/>
              <a:t>Saxenian</a:t>
            </a:r>
            <a:endParaRPr lang="en-US" b="1" dirty="0" smtClean="0"/>
          </a:p>
          <a:p>
            <a:pPr algn="ctr"/>
            <a:r>
              <a:rPr lang="en-US" dirty="0" smtClean="0"/>
              <a:t>Commission on Investing in Health</a:t>
            </a:r>
          </a:p>
          <a:p>
            <a:pPr algn="ctr"/>
            <a:r>
              <a:rPr lang="en-US" dirty="0"/>
              <a:t>Senior Consultant, Results for Development </a:t>
            </a:r>
            <a:r>
              <a:rPr lang="en-US" dirty="0" smtClean="0"/>
              <a:t>Institute</a:t>
            </a:r>
          </a:p>
          <a:p>
            <a:pPr algn="ctr"/>
            <a:endParaRPr lang="en-US" dirty="0" smtClean="0"/>
          </a:p>
          <a:p>
            <a:pPr algn="ctr"/>
            <a:r>
              <a:rPr lang="en-US" dirty="0"/>
              <a:t>March 19, </a:t>
            </a:r>
            <a:r>
              <a:rPr lang="en-US" dirty="0" smtClean="0"/>
              <a:t>2015</a:t>
            </a:r>
          </a:p>
          <a:p>
            <a:pPr algn="ctr"/>
            <a:r>
              <a:rPr lang="en-US" dirty="0" smtClean="0"/>
              <a:t>Stockholm, Sweden</a:t>
            </a:r>
          </a:p>
          <a:p>
            <a:endParaRPr lang="en-US" dirty="0"/>
          </a:p>
        </p:txBody>
      </p:sp>
    </p:spTree>
    <p:extLst>
      <p:ext uri="{BB962C8B-B14F-4D97-AF65-F5344CB8AC3E}">
        <p14:creationId xmlns:p14="http://schemas.microsoft.com/office/powerpoint/2010/main" val="943544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808337058"/>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558382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b="1" dirty="0" smtClean="0"/>
              <a:t>Basic findings of The Lancet CIH and Swedish DAH reports related to financing convergence package and to poverty</a:t>
            </a:r>
            <a:endParaRPr lang="en-US" sz="2800" b="1" dirty="0"/>
          </a:p>
        </p:txBody>
      </p:sp>
      <p:sp>
        <p:nvSpPr>
          <p:cNvPr id="6" name="Content Placeholder 5"/>
          <p:cNvSpPr>
            <a:spLocks noGrp="1"/>
          </p:cNvSpPr>
          <p:nvPr>
            <p:ph idx="1"/>
          </p:nvPr>
        </p:nvSpPr>
        <p:spPr>
          <a:xfrm>
            <a:off x="457200" y="2057400"/>
            <a:ext cx="8229600" cy="4068763"/>
          </a:xfrm>
        </p:spPr>
        <p:txBody>
          <a:bodyPr>
            <a:normAutofit/>
          </a:bodyPr>
          <a:lstStyle/>
          <a:p>
            <a:pPr marL="0" indent="0">
              <a:buNone/>
            </a:pPr>
            <a:r>
              <a:rPr lang="en-US" dirty="0" smtClean="0"/>
              <a:t>A.  Role of poor health in pushing people into poverty</a:t>
            </a:r>
          </a:p>
          <a:p>
            <a:pPr marL="0" indent="0">
              <a:buNone/>
            </a:pPr>
            <a:r>
              <a:rPr lang="en-US" dirty="0" smtClean="0"/>
              <a:t>B.  Impact of convergence package on the poor</a:t>
            </a:r>
          </a:p>
          <a:p>
            <a:pPr marL="0" indent="0">
              <a:buNone/>
            </a:pPr>
            <a:r>
              <a:rPr lang="en-US" dirty="0" smtClean="0"/>
              <a:t>C.  Pro-poor pathways to Universal Health Coverage</a:t>
            </a:r>
          </a:p>
          <a:p>
            <a:pPr marL="0" indent="0">
              <a:buNone/>
            </a:pPr>
            <a:r>
              <a:rPr lang="en-US" dirty="0" smtClean="0"/>
              <a:t>D.  How might convergence be financed</a:t>
            </a:r>
            <a:endParaRPr lang="en-US" sz="2000" dirty="0" smtClean="0"/>
          </a:p>
          <a:p>
            <a:pPr marL="0" indent="0">
              <a:buNone/>
            </a:pPr>
            <a:r>
              <a:rPr lang="en-US" dirty="0" smtClean="0"/>
              <a:t>E.  Role of external assistance in supporting convergence and beyond convergence</a:t>
            </a:r>
          </a:p>
          <a:p>
            <a:endParaRPr lang="en-US" dirty="0"/>
          </a:p>
        </p:txBody>
      </p:sp>
    </p:spTree>
    <p:extLst>
      <p:ext uri="{BB962C8B-B14F-4D97-AF65-F5344CB8AC3E}">
        <p14:creationId xmlns:p14="http://schemas.microsoft.com/office/powerpoint/2010/main" val="3291559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Role of poor health and out of pocket expenditures in pushing households into poverty</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81800" y="1452807"/>
            <a:ext cx="1661917" cy="2163771"/>
          </a:xfrm>
        </p:spPr>
      </p:pic>
      <p:sp>
        <p:nvSpPr>
          <p:cNvPr id="6" name="TextBox 5"/>
          <p:cNvSpPr txBox="1"/>
          <p:nvPr/>
        </p:nvSpPr>
        <p:spPr>
          <a:xfrm>
            <a:off x="457200" y="1934527"/>
            <a:ext cx="6913496" cy="4647426"/>
          </a:xfrm>
          <a:prstGeom prst="rect">
            <a:avLst/>
          </a:prstGeom>
          <a:noFill/>
        </p:spPr>
        <p:txBody>
          <a:bodyPr wrap="none" rtlCol="0">
            <a:spAutoFit/>
          </a:bodyPr>
          <a:lstStyle/>
          <a:p>
            <a:r>
              <a:rPr lang="en-US" sz="2000" dirty="0" smtClean="0">
                <a:solidFill>
                  <a:srgbClr val="53565A"/>
                </a:solidFill>
              </a:rPr>
              <a:t>Out of pocket spending on health services can reach </a:t>
            </a:r>
          </a:p>
          <a:p>
            <a:r>
              <a:rPr lang="en-US" sz="2000" dirty="0" smtClean="0">
                <a:solidFill>
                  <a:srgbClr val="53565A"/>
                </a:solidFill>
              </a:rPr>
              <a:t>catastrophic levels  for households and push households </a:t>
            </a:r>
          </a:p>
          <a:p>
            <a:r>
              <a:rPr lang="en-US" sz="2000" dirty="0" smtClean="0">
                <a:solidFill>
                  <a:srgbClr val="53565A"/>
                </a:solidFill>
              </a:rPr>
              <a:t>into poverty</a:t>
            </a:r>
          </a:p>
          <a:p>
            <a:endParaRPr lang="en-US" sz="2000" dirty="0">
              <a:solidFill>
                <a:srgbClr val="53565A"/>
              </a:solidFill>
            </a:endParaRPr>
          </a:p>
          <a:p>
            <a:r>
              <a:rPr lang="en-US" sz="2000" dirty="0" smtClean="0">
                <a:solidFill>
                  <a:srgbClr val="53565A"/>
                </a:solidFill>
              </a:rPr>
              <a:t>Theme </a:t>
            </a:r>
            <a:r>
              <a:rPr lang="en-US" sz="2000" i="1" dirty="0" smtClean="0">
                <a:solidFill>
                  <a:srgbClr val="53565A"/>
                </a:solidFill>
              </a:rPr>
              <a:t>not</a:t>
            </a:r>
            <a:r>
              <a:rPr lang="en-US" sz="2000" dirty="0" smtClean="0">
                <a:solidFill>
                  <a:srgbClr val="53565A"/>
                </a:solidFill>
              </a:rPr>
              <a:t> drawn out in 1993 World Development Report, </a:t>
            </a:r>
          </a:p>
          <a:p>
            <a:r>
              <a:rPr lang="en-US" sz="2000" dirty="0">
                <a:solidFill>
                  <a:srgbClr val="53565A"/>
                </a:solidFill>
              </a:rPr>
              <a:t>b</a:t>
            </a:r>
            <a:r>
              <a:rPr lang="en-US" sz="2000" dirty="0" smtClean="0">
                <a:solidFill>
                  <a:srgbClr val="53565A"/>
                </a:solidFill>
              </a:rPr>
              <a:t>ut much subsequent research since </a:t>
            </a:r>
          </a:p>
          <a:p>
            <a:endParaRPr lang="en-US" sz="2000" dirty="0">
              <a:solidFill>
                <a:srgbClr val="53565A"/>
              </a:solidFill>
            </a:endParaRPr>
          </a:p>
          <a:p>
            <a:r>
              <a:rPr lang="en-US" sz="2000" dirty="0" smtClean="0">
                <a:solidFill>
                  <a:srgbClr val="53565A"/>
                </a:solidFill>
              </a:rPr>
              <a:t>Financial risk protection now well recognized as one of the main </a:t>
            </a:r>
          </a:p>
          <a:p>
            <a:r>
              <a:rPr lang="en-US" sz="2000" dirty="0" smtClean="0">
                <a:solidFill>
                  <a:srgbClr val="53565A"/>
                </a:solidFill>
              </a:rPr>
              <a:t>goals of health systems</a:t>
            </a:r>
          </a:p>
          <a:p>
            <a:endParaRPr lang="en-US" sz="2000" dirty="0">
              <a:solidFill>
                <a:srgbClr val="53565A"/>
              </a:solidFill>
            </a:endParaRPr>
          </a:p>
          <a:p>
            <a:r>
              <a:rPr lang="en-US" sz="2000" dirty="0" smtClean="0">
                <a:solidFill>
                  <a:srgbClr val="53565A"/>
                </a:solidFill>
              </a:rPr>
              <a:t>CIH report argues for pro-poor pathways to Universal</a:t>
            </a:r>
          </a:p>
          <a:p>
            <a:r>
              <a:rPr lang="en-US" sz="2000" dirty="0" smtClean="0">
                <a:solidFill>
                  <a:srgbClr val="53565A"/>
                </a:solidFill>
              </a:rPr>
              <a:t>Health Coverage (UHC)</a:t>
            </a:r>
          </a:p>
          <a:p>
            <a:endParaRPr lang="en-US" sz="2000" dirty="0" smtClean="0">
              <a:solidFill>
                <a:srgbClr val="53565A"/>
              </a:solidFill>
            </a:endParaRPr>
          </a:p>
          <a:p>
            <a:endParaRPr lang="en-US" dirty="0">
              <a:solidFill>
                <a:srgbClr val="53565A"/>
              </a:solidFill>
            </a:endParaRPr>
          </a:p>
          <a:p>
            <a:endParaRPr lang="en-US" dirty="0">
              <a:solidFill>
                <a:srgbClr val="53565A"/>
              </a:solidFill>
            </a:endParaRPr>
          </a:p>
        </p:txBody>
      </p:sp>
    </p:spTree>
    <p:extLst>
      <p:ext uri="{BB962C8B-B14F-4D97-AF65-F5344CB8AC3E}">
        <p14:creationId xmlns:p14="http://schemas.microsoft.com/office/powerpoint/2010/main" val="1652188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Measuring Financial Risk Protection</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Approach #1:  measure population experiencing adverse outcomes (crossing poverty threshold, selling assets or borrowing to pay for health services, high out of pocket expenditures, forgoing health services)</a:t>
            </a:r>
          </a:p>
          <a:p>
            <a:r>
              <a:rPr lang="en-US" dirty="0" smtClean="0"/>
              <a:t>Approach #2:  measure insurance value provided by health services </a:t>
            </a:r>
          </a:p>
          <a:p>
            <a:r>
              <a:rPr lang="en-US" dirty="0" smtClean="0"/>
              <a:t>Newer area of research:  “extended cost-effectiveness analysis”, examining not only health gains per $$ spent but also how much financial protection purchased</a:t>
            </a:r>
          </a:p>
          <a:p>
            <a:pPr lvl="1"/>
            <a:r>
              <a:rPr lang="en-US" sz="2100" dirty="0" smtClean="0"/>
              <a:t>Example:  universal public finance of TB treatment in India (Verguet et al).  Large health and financial protection benefits, these accrue largely to bottom quintile of population</a:t>
            </a:r>
          </a:p>
          <a:p>
            <a:pPr lvl="1"/>
            <a:r>
              <a:rPr lang="en-US" sz="2100" dirty="0" smtClean="0"/>
              <a:t>Some low cost interventions (e.g. immunization) can have large financial protection benefits by reducing risk of costly medical expenditures later</a:t>
            </a:r>
          </a:p>
          <a:p>
            <a:pPr lvl="1"/>
            <a:r>
              <a:rPr lang="en-US" sz="2100" dirty="0" smtClean="0"/>
              <a:t>Potentially useful to identify trade offs in health investments (health benefits, financial risk protection)</a:t>
            </a:r>
          </a:p>
          <a:p>
            <a:pPr lvl="1"/>
            <a:endParaRPr lang="en-US" dirty="0"/>
          </a:p>
        </p:txBody>
      </p:sp>
    </p:spTree>
    <p:extLst>
      <p:ext uri="{BB962C8B-B14F-4D97-AF65-F5344CB8AC3E}">
        <p14:creationId xmlns:p14="http://schemas.microsoft.com/office/powerpoint/2010/main" val="1054199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Investments in the convergence package would disproportionately benefit the poor</a:t>
            </a:r>
            <a:endParaRPr lang="en-US" dirty="0"/>
          </a:p>
        </p:txBody>
      </p:sp>
      <p:sp>
        <p:nvSpPr>
          <p:cNvPr id="3" name="Content Placeholder 2"/>
          <p:cNvSpPr>
            <a:spLocks noGrp="1"/>
          </p:cNvSpPr>
          <p:nvPr>
            <p:ph idx="1"/>
          </p:nvPr>
        </p:nvSpPr>
        <p:spPr/>
        <p:txBody>
          <a:bodyPr/>
          <a:lstStyle/>
          <a:p>
            <a:r>
              <a:rPr lang="en-US" dirty="0" smtClean="0"/>
              <a:t>Convergence agenda focuses on infectious, maternal, and child morbidity and mortality</a:t>
            </a:r>
          </a:p>
          <a:p>
            <a:r>
              <a:rPr lang="en-US" dirty="0" smtClean="0"/>
              <a:t>Rates of avoidable infectious diseases, maternal mortality and child deaths are higher in rural areas and among the poor </a:t>
            </a:r>
          </a:p>
          <a:p>
            <a:r>
              <a:rPr lang="en-US" dirty="0" smtClean="0"/>
              <a:t>Over 70% of the world’s poor now live in middle income countries</a:t>
            </a:r>
          </a:p>
          <a:p>
            <a:r>
              <a:rPr lang="en-US" dirty="0" smtClean="0"/>
              <a:t>Achievement of grand convergence requires greater attention to lower income groups, particularly in rural areas, in middle income countries as well as low-income countries </a:t>
            </a:r>
          </a:p>
          <a:p>
            <a:endParaRPr lang="en-US" dirty="0"/>
          </a:p>
        </p:txBody>
      </p:sp>
    </p:spTree>
    <p:extLst>
      <p:ext uri="{BB962C8B-B14F-4D97-AF65-F5344CB8AC3E}">
        <p14:creationId xmlns:p14="http://schemas.microsoft.com/office/powerpoint/2010/main" val="3381570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Worldwide distribution of child deaths and infectious diseases by country income level</a:t>
            </a:r>
            <a:endParaRPr lang="en-US" dirty="0"/>
          </a:p>
        </p:txBody>
      </p:sp>
      <p:sp>
        <p:nvSpPr>
          <p:cNvPr id="3" name="Content Placeholder 2"/>
          <p:cNvSpPr>
            <a:spLocks noGrp="1"/>
          </p:cNvSpPr>
          <p:nvPr>
            <p:ph idx="1"/>
          </p:nvPr>
        </p:nvSpPr>
        <p:spPr>
          <a:xfrm>
            <a:off x="1143000" y="5257800"/>
            <a:ext cx="7467600" cy="695325"/>
          </a:xfrm>
        </p:spPr>
        <p:txBody>
          <a:bodyPr>
            <a:noAutofit/>
          </a:bodyPr>
          <a:lstStyle/>
          <a:p>
            <a:pPr marL="0" indent="0">
              <a:buNone/>
            </a:pPr>
            <a:r>
              <a:rPr lang="en-US" sz="1800" dirty="0" smtClean="0"/>
              <a:t>Figure: Deaths </a:t>
            </a:r>
            <a:r>
              <a:rPr lang="en-US" sz="1800" dirty="0"/>
              <a:t>by broad groups of cause across different income levels, 2011</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371600"/>
            <a:ext cx="62738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824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9506877"/>
              </p:ext>
            </p:extLst>
          </p:nvPr>
        </p:nvGraphicFramePr>
        <p:xfrm>
          <a:off x="1524000" y="1397000"/>
          <a:ext cx="6096000" cy="44246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Country</a:t>
                      </a:r>
                      <a:endParaRPr lang="en-US" dirty="0"/>
                    </a:p>
                  </a:txBody>
                  <a:tcPr/>
                </a:tc>
                <a:tc>
                  <a:txBody>
                    <a:bodyPr/>
                    <a:lstStyle/>
                    <a:p>
                      <a:r>
                        <a:rPr lang="en-US" dirty="0" smtClean="0"/>
                        <a:t>Share</a:t>
                      </a:r>
                      <a:endParaRPr lang="en-US" dirty="0"/>
                    </a:p>
                  </a:txBody>
                  <a:tcPr/>
                </a:tc>
              </a:tr>
              <a:tr h="370840">
                <a:tc>
                  <a:txBody>
                    <a:bodyPr/>
                    <a:lstStyle/>
                    <a:p>
                      <a:r>
                        <a:rPr lang="en-US" dirty="0" smtClean="0"/>
                        <a:t>India</a:t>
                      </a:r>
                      <a:endParaRPr lang="en-US" dirty="0"/>
                    </a:p>
                  </a:txBody>
                  <a:tcPr/>
                </a:tc>
                <a:tc>
                  <a:txBody>
                    <a:bodyPr/>
                    <a:lstStyle/>
                    <a:p>
                      <a:r>
                        <a:rPr lang="en-US" dirty="0" smtClean="0"/>
                        <a:t>30%</a:t>
                      </a:r>
                      <a:endParaRPr lang="en-US" dirty="0"/>
                    </a:p>
                  </a:txBody>
                  <a:tcPr/>
                </a:tc>
              </a:tr>
              <a:tr h="370840">
                <a:tc>
                  <a:txBody>
                    <a:bodyPr/>
                    <a:lstStyle/>
                    <a:p>
                      <a:r>
                        <a:rPr lang="en-US" dirty="0" smtClean="0"/>
                        <a:t>Nigeria</a:t>
                      </a:r>
                      <a:endParaRPr lang="en-US" dirty="0"/>
                    </a:p>
                  </a:txBody>
                  <a:tcPr/>
                </a:tc>
                <a:tc>
                  <a:txBody>
                    <a:bodyPr/>
                    <a:lstStyle/>
                    <a:p>
                      <a:r>
                        <a:rPr lang="en-US" dirty="0" smtClean="0"/>
                        <a:t>10%</a:t>
                      </a:r>
                      <a:endParaRPr lang="en-US" dirty="0"/>
                    </a:p>
                  </a:txBody>
                  <a:tcPr/>
                </a:tc>
              </a:tr>
              <a:tr h="370840">
                <a:tc>
                  <a:txBody>
                    <a:bodyPr/>
                    <a:lstStyle/>
                    <a:p>
                      <a:r>
                        <a:rPr lang="en-US" dirty="0" smtClean="0"/>
                        <a:t>China</a:t>
                      </a:r>
                      <a:endParaRPr lang="en-US" dirty="0"/>
                    </a:p>
                  </a:txBody>
                  <a:tcPr/>
                </a:tc>
                <a:tc>
                  <a:txBody>
                    <a:bodyPr/>
                    <a:lstStyle/>
                    <a:p>
                      <a:r>
                        <a:rPr lang="en-US" dirty="0" smtClean="0"/>
                        <a:t>  8%</a:t>
                      </a:r>
                      <a:endParaRPr lang="en-US" dirty="0"/>
                    </a:p>
                  </a:txBody>
                  <a:tcPr/>
                </a:tc>
              </a:tr>
              <a:tr h="370840">
                <a:tc>
                  <a:txBody>
                    <a:bodyPr/>
                    <a:lstStyle/>
                    <a:p>
                      <a:r>
                        <a:rPr lang="en-US" dirty="0" smtClean="0"/>
                        <a:t>Bangladesh</a:t>
                      </a:r>
                      <a:endParaRPr lang="en-US" dirty="0"/>
                    </a:p>
                  </a:txBody>
                  <a:tcPr/>
                </a:tc>
                <a:tc>
                  <a:txBody>
                    <a:bodyPr/>
                    <a:lstStyle/>
                    <a:p>
                      <a:r>
                        <a:rPr lang="en-US" dirty="0" smtClean="0"/>
                        <a:t> 6%</a:t>
                      </a:r>
                      <a:endParaRPr lang="en-US" dirty="0"/>
                    </a:p>
                  </a:txBody>
                  <a:tcPr/>
                </a:tc>
              </a:tr>
              <a:tr h="370840">
                <a:tc>
                  <a:txBody>
                    <a:bodyPr/>
                    <a:lstStyle/>
                    <a:p>
                      <a:r>
                        <a:rPr lang="en-US" dirty="0" smtClean="0"/>
                        <a:t>DR</a:t>
                      </a:r>
                      <a:r>
                        <a:rPr lang="en-US" baseline="0" dirty="0" smtClean="0"/>
                        <a:t> Congo</a:t>
                      </a:r>
                      <a:endParaRPr lang="en-US" dirty="0"/>
                    </a:p>
                  </a:txBody>
                  <a:tcPr/>
                </a:tc>
                <a:tc>
                  <a:txBody>
                    <a:bodyPr/>
                    <a:lstStyle/>
                    <a:p>
                      <a:r>
                        <a:rPr lang="en-US" dirty="0" smtClean="0"/>
                        <a:t> 5%</a:t>
                      </a:r>
                      <a:endParaRPr lang="en-US" dirty="0"/>
                    </a:p>
                  </a:txBody>
                  <a:tcPr/>
                </a:tc>
              </a:tr>
              <a:tr h="370840">
                <a:tc>
                  <a:txBody>
                    <a:bodyPr/>
                    <a:lstStyle/>
                    <a:p>
                      <a:r>
                        <a:rPr lang="en-US" dirty="0" smtClean="0"/>
                        <a:t>Indonesia</a:t>
                      </a:r>
                      <a:endParaRPr lang="en-US" dirty="0"/>
                    </a:p>
                  </a:txBody>
                  <a:tcPr/>
                </a:tc>
                <a:tc>
                  <a:txBody>
                    <a:bodyPr/>
                    <a:lstStyle/>
                    <a:p>
                      <a:r>
                        <a:rPr lang="en-US" dirty="0" smtClean="0"/>
                        <a:t> 4%</a:t>
                      </a:r>
                      <a:endParaRPr lang="en-US" dirty="0"/>
                    </a:p>
                  </a:txBody>
                  <a:tcPr/>
                </a:tc>
              </a:tr>
              <a:tr h="123613">
                <a:tc>
                  <a:txBody>
                    <a:bodyPr/>
                    <a:lstStyle/>
                    <a:p>
                      <a:r>
                        <a:rPr lang="en-US" dirty="0" smtClean="0"/>
                        <a:t>Ethiopia</a:t>
                      </a:r>
                      <a:endParaRPr lang="en-US" dirty="0"/>
                    </a:p>
                  </a:txBody>
                  <a:tcPr/>
                </a:tc>
                <a:tc>
                  <a:txBody>
                    <a:bodyPr/>
                    <a:lstStyle/>
                    <a:p>
                      <a:r>
                        <a:rPr lang="en-US" dirty="0" smtClean="0"/>
                        <a:t> 3%</a:t>
                      </a:r>
                      <a:endParaRPr lang="en-US" dirty="0"/>
                    </a:p>
                  </a:txBody>
                  <a:tcPr/>
                </a:tc>
              </a:tr>
              <a:tr h="242147">
                <a:tc>
                  <a:txBody>
                    <a:bodyPr/>
                    <a:lstStyle/>
                    <a:p>
                      <a:r>
                        <a:rPr lang="en-US" dirty="0" smtClean="0"/>
                        <a:t>Pakistan</a:t>
                      </a:r>
                      <a:endParaRPr lang="en-US" dirty="0"/>
                    </a:p>
                  </a:txBody>
                  <a:tcPr/>
                </a:tc>
                <a:tc>
                  <a:txBody>
                    <a:bodyPr/>
                    <a:lstStyle/>
                    <a:p>
                      <a:r>
                        <a:rPr lang="en-US" dirty="0" smtClean="0"/>
                        <a:t> 2%</a:t>
                      </a:r>
                      <a:endParaRPr lang="en-US" dirty="0"/>
                    </a:p>
                  </a:txBody>
                  <a:tcPr/>
                </a:tc>
              </a:tr>
              <a:tr h="182880">
                <a:tc>
                  <a:txBody>
                    <a:bodyPr/>
                    <a:lstStyle/>
                    <a:p>
                      <a:r>
                        <a:rPr lang="en-US" dirty="0" smtClean="0"/>
                        <a:t>Tanzania</a:t>
                      </a:r>
                      <a:endParaRPr lang="en-US" dirty="0"/>
                    </a:p>
                  </a:txBody>
                  <a:tcPr/>
                </a:tc>
                <a:tc>
                  <a:txBody>
                    <a:bodyPr/>
                    <a:lstStyle/>
                    <a:p>
                      <a:r>
                        <a:rPr lang="en-US" dirty="0" smtClean="0"/>
                        <a:t> 2%</a:t>
                      </a:r>
                      <a:endParaRPr lang="en-US" dirty="0"/>
                    </a:p>
                  </a:txBody>
                  <a:tcPr/>
                </a:tc>
              </a:tr>
              <a:tr h="182880">
                <a:tc>
                  <a:txBody>
                    <a:bodyPr/>
                    <a:lstStyle/>
                    <a:p>
                      <a:r>
                        <a:rPr lang="en-US" dirty="0" smtClean="0"/>
                        <a:t>Madagascar</a:t>
                      </a:r>
                      <a:endParaRPr lang="en-US" dirty="0"/>
                    </a:p>
                  </a:txBody>
                  <a:tcPr/>
                </a:tc>
                <a:tc>
                  <a:txBody>
                    <a:bodyPr/>
                    <a:lstStyle/>
                    <a:p>
                      <a:r>
                        <a:rPr lang="en-US" dirty="0" smtClean="0"/>
                        <a:t> 2%</a:t>
                      </a:r>
                      <a:endParaRPr lang="en-US" dirty="0"/>
                    </a:p>
                  </a:txBody>
                  <a:tcPr/>
                </a:tc>
              </a:tr>
              <a:tr h="182880">
                <a:tc>
                  <a:txBody>
                    <a:bodyPr/>
                    <a:lstStyle/>
                    <a:p>
                      <a:r>
                        <a:rPr lang="en-US" dirty="0" smtClean="0"/>
                        <a:t>Rest</a:t>
                      </a:r>
                      <a:r>
                        <a:rPr lang="en-US" baseline="0" dirty="0" smtClean="0"/>
                        <a:t> of world</a:t>
                      </a:r>
                      <a:endParaRPr lang="en-US" dirty="0"/>
                    </a:p>
                  </a:txBody>
                  <a:tcPr/>
                </a:tc>
                <a:tc>
                  <a:txBody>
                    <a:bodyPr/>
                    <a:lstStyle/>
                    <a:p>
                      <a:r>
                        <a:rPr lang="en-US" dirty="0" smtClean="0"/>
                        <a:t>28%</a:t>
                      </a:r>
                      <a:endParaRPr lang="en-US" dirty="0"/>
                    </a:p>
                  </a:txBody>
                  <a:tcPr/>
                </a:tc>
              </a:tr>
            </a:tbl>
          </a:graphicData>
        </a:graphic>
      </p:graphicFrame>
      <p:sp>
        <p:nvSpPr>
          <p:cNvPr id="5" name="TextBox 4"/>
          <p:cNvSpPr txBox="1"/>
          <p:nvPr/>
        </p:nvSpPr>
        <p:spPr>
          <a:xfrm>
            <a:off x="1524000" y="457200"/>
            <a:ext cx="6096000" cy="830997"/>
          </a:xfrm>
          <a:prstGeom prst="rect">
            <a:avLst/>
          </a:prstGeom>
          <a:noFill/>
        </p:spPr>
        <p:txBody>
          <a:bodyPr wrap="square" rtlCol="0">
            <a:spAutoFit/>
          </a:bodyPr>
          <a:lstStyle/>
          <a:p>
            <a:r>
              <a:rPr lang="en-US" sz="2400" dirty="0" smtClean="0">
                <a:solidFill>
                  <a:srgbClr val="53565A"/>
                </a:solidFill>
              </a:rPr>
              <a:t>10 countries account for over 70% of the world’s extreme poor, 2011</a:t>
            </a:r>
            <a:endParaRPr lang="en-US" sz="2400" dirty="0">
              <a:solidFill>
                <a:srgbClr val="53565A"/>
              </a:solidFill>
            </a:endParaRPr>
          </a:p>
        </p:txBody>
      </p:sp>
      <p:sp>
        <p:nvSpPr>
          <p:cNvPr id="6" name="TextBox 5"/>
          <p:cNvSpPr txBox="1"/>
          <p:nvPr/>
        </p:nvSpPr>
        <p:spPr>
          <a:xfrm>
            <a:off x="1600200" y="6172200"/>
            <a:ext cx="4038600" cy="646331"/>
          </a:xfrm>
          <a:prstGeom prst="rect">
            <a:avLst/>
          </a:prstGeom>
          <a:noFill/>
        </p:spPr>
        <p:txBody>
          <a:bodyPr wrap="square" rtlCol="0">
            <a:spAutoFit/>
          </a:bodyPr>
          <a:lstStyle/>
          <a:p>
            <a:r>
              <a:rPr lang="en-US" dirty="0" smtClean="0">
                <a:solidFill>
                  <a:srgbClr val="53565A"/>
                </a:solidFill>
              </a:rPr>
              <a:t>Source:  World Bank.  Based on $1.25/day poverty line in 2005 prices.</a:t>
            </a:r>
            <a:endParaRPr lang="en-US" dirty="0">
              <a:solidFill>
                <a:srgbClr val="53565A"/>
              </a:solidFill>
            </a:endParaRPr>
          </a:p>
        </p:txBody>
      </p:sp>
    </p:spTree>
    <p:extLst>
      <p:ext uri="{BB962C8B-B14F-4D97-AF65-F5344CB8AC3E}">
        <p14:creationId xmlns:p14="http://schemas.microsoft.com/office/powerpoint/2010/main" val="3591904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lstStyle/>
          <a:p>
            <a:r>
              <a:rPr lang="en-US" dirty="0" smtClean="0"/>
              <a:t>Impact and Cost of Convergence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38425732"/>
              </p:ext>
            </p:extLst>
          </p:nvPr>
        </p:nvGraphicFramePr>
        <p:xfrm>
          <a:off x="762000" y="1371600"/>
          <a:ext cx="7772399" cy="3285577"/>
        </p:xfrm>
        <a:graphic>
          <a:graphicData uri="http://schemas.openxmlformats.org/drawingml/2006/table">
            <a:tbl>
              <a:tblPr>
                <a:tableStyleId>{3C2FFA5D-87B4-456A-9821-1D502468CF0F}</a:tableStyleId>
              </a:tblPr>
              <a:tblGrid>
                <a:gridCol w="3787636"/>
                <a:gridCol w="3984763"/>
              </a:tblGrid>
              <a:tr h="638827">
                <a:tc>
                  <a:txBody>
                    <a:bodyPr/>
                    <a:lstStyle/>
                    <a:p>
                      <a:pPr algn="ctr"/>
                      <a:r>
                        <a:rPr lang="en-US" sz="2000" b="1" dirty="0" smtClean="0">
                          <a:solidFill>
                            <a:schemeClr val="bg1"/>
                          </a:solidFill>
                        </a:rPr>
                        <a:t>Low-income countries</a:t>
                      </a:r>
                      <a:endParaRPr lang="en-US" sz="2000" b="1" dirty="0">
                        <a:solidFill>
                          <a:schemeClr val="bg1"/>
                        </a:solidFill>
                      </a:endParaRPr>
                    </a:p>
                  </a:txBody>
                  <a:tcPr anchor="ctr">
                    <a:solidFill>
                      <a:schemeClr val="accent1"/>
                    </a:solidFill>
                  </a:tcPr>
                </a:tc>
                <a:tc>
                  <a:txBody>
                    <a:bodyPr/>
                    <a:lstStyle/>
                    <a:p>
                      <a:pPr algn="ctr"/>
                      <a:r>
                        <a:rPr lang="en-US" sz="2000" b="1" dirty="0" smtClean="0">
                          <a:solidFill>
                            <a:schemeClr val="bg1"/>
                          </a:solidFill>
                        </a:rPr>
                        <a:t>Lower middle-income countries</a:t>
                      </a:r>
                      <a:endParaRPr lang="en-US" sz="2000" b="1" dirty="0">
                        <a:solidFill>
                          <a:schemeClr val="bg1"/>
                        </a:solidFill>
                      </a:endParaRPr>
                    </a:p>
                  </a:txBody>
                  <a:tcPr anchor="ctr">
                    <a:solidFill>
                      <a:schemeClr val="accent1"/>
                    </a:solidFill>
                  </a:tcPr>
                </a:tc>
              </a:tr>
              <a:tr h="338203">
                <a:tc gridSpan="2">
                  <a:txBody>
                    <a:bodyPr/>
                    <a:lstStyle/>
                    <a:p>
                      <a:pPr algn="ctr"/>
                      <a:r>
                        <a:rPr lang="en-US" b="1" dirty="0" smtClean="0"/>
                        <a:t>Annual deaths averted from 2035 onwards</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906">
                <a:tc>
                  <a:txBody>
                    <a:bodyPr/>
                    <a:lstStyle/>
                    <a:p>
                      <a:pPr algn="ctr"/>
                      <a:r>
                        <a:rPr lang="en-US" dirty="0" smtClean="0"/>
                        <a:t>4.5</a:t>
                      </a:r>
                      <a:r>
                        <a:rPr lang="en-US" baseline="0" dirty="0" smtClean="0"/>
                        <a:t> million</a:t>
                      </a:r>
                      <a:endParaRPr lang="en-US" dirty="0"/>
                    </a:p>
                  </a:txBody>
                  <a:tcPr>
                    <a:solidFill>
                      <a:srgbClr val="FFFFFF"/>
                    </a:solidFill>
                  </a:tcPr>
                </a:tc>
                <a:tc>
                  <a:txBody>
                    <a:bodyPr/>
                    <a:lstStyle/>
                    <a:p>
                      <a:pPr algn="ctr"/>
                      <a:r>
                        <a:rPr lang="en-US" dirty="0" smtClean="0"/>
                        <a:t>5.8 million</a:t>
                      </a:r>
                      <a:endParaRPr lang="en-US" dirty="0"/>
                    </a:p>
                  </a:txBody>
                  <a:tcPr>
                    <a:solidFill>
                      <a:srgbClr val="FFFFFF"/>
                    </a:solidFill>
                  </a:tcPr>
                </a:tc>
              </a:tr>
              <a:tr h="313151">
                <a:tc gridSpan="2">
                  <a:txBody>
                    <a:bodyPr/>
                    <a:lstStyle/>
                    <a:p>
                      <a:pPr algn="ctr"/>
                      <a:r>
                        <a:rPr lang="en-US" b="1" dirty="0" smtClean="0"/>
                        <a:t>Approximate incremental cost per year, 2016-2035</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536">
                <a:tc>
                  <a:txBody>
                    <a:bodyPr/>
                    <a:lstStyle/>
                    <a:p>
                      <a:pPr algn="ctr"/>
                      <a:r>
                        <a:rPr lang="en-US" dirty="0" smtClean="0"/>
                        <a:t>$25 billion (a doubling of current public spending on health)</a:t>
                      </a:r>
                      <a:endParaRPr lang="en-US" dirty="0"/>
                    </a:p>
                  </a:txBody>
                  <a:tcPr>
                    <a:solidFill>
                      <a:schemeClr val="bg1"/>
                    </a:solidFill>
                  </a:tcPr>
                </a:tc>
                <a:tc>
                  <a:txBody>
                    <a:bodyPr/>
                    <a:lstStyle/>
                    <a:p>
                      <a:pPr algn="ctr"/>
                      <a:r>
                        <a:rPr lang="en-US" dirty="0" smtClean="0"/>
                        <a:t>$45 billion (a 20% increase over current public spending on health)</a:t>
                      </a:r>
                      <a:endParaRPr lang="en-US" dirty="0"/>
                    </a:p>
                  </a:txBody>
                  <a:tcPr>
                    <a:solidFill>
                      <a:schemeClr val="bg1"/>
                    </a:solidFill>
                  </a:tcPr>
                </a:tc>
              </a:tr>
              <a:tr h="325676">
                <a:tc gridSpan="2">
                  <a:txBody>
                    <a:bodyPr/>
                    <a:lstStyle/>
                    <a:p>
                      <a:pPr algn="ctr"/>
                      <a:r>
                        <a:rPr lang="en-US" b="1" dirty="0" smtClean="0"/>
                        <a:t>Proportion of costs devoted to structural</a:t>
                      </a:r>
                      <a:r>
                        <a:rPr lang="en-US" b="1" baseline="0" dirty="0" smtClean="0"/>
                        <a:t> investments in health system</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484">
                <a:tc>
                  <a:txBody>
                    <a:bodyPr/>
                    <a:lstStyle/>
                    <a:p>
                      <a:pPr algn="ctr"/>
                      <a:r>
                        <a:rPr lang="en-US" dirty="0" smtClean="0"/>
                        <a:t>60-70%</a:t>
                      </a:r>
                      <a:endParaRPr lang="en-US" dirty="0"/>
                    </a:p>
                  </a:txBody>
                  <a:tcPr>
                    <a:solidFill>
                      <a:srgbClr val="FFFFFF"/>
                    </a:solidFill>
                  </a:tcPr>
                </a:tc>
                <a:tc>
                  <a:txBody>
                    <a:bodyPr/>
                    <a:lstStyle/>
                    <a:p>
                      <a:pPr algn="ctr"/>
                      <a:r>
                        <a:rPr lang="en-US" dirty="0" smtClean="0"/>
                        <a:t>30-40%</a:t>
                      </a:r>
                      <a:endParaRPr lang="en-US" dirty="0"/>
                    </a:p>
                  </a:txBody>
                  <a:tcPr>
                    <a:solidFill>
                      <a:srgbClr val="FFFFFF"/>
                    </a:solidFill>
                  </a:tcPr>
                </a:tc>
              </a:tr>
            </a:tbl>
          </a:graphicData>
        </a:graphic>
      </p:graphicFrame>
    </p:spTree>
    <p:extLst>
      <p:ext uri="{BB962C8B-B14F-4D97-AF65-F5344CB8AC3E}">
        <p14:creationId xmlns:p14="http://schemas.microsoft.com/office/powerpoint/2010/main" val="2309080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4266"/>
            <a:ext cx="8915400" cy="411162"/>
          </a:xfrm>
        </p:spPr>
        <p:txBody>
          <a:bodyPr>
            <a:normAutofit fontScale="90000"/>
          </a:bodyPr>
          <a:lstStyle/>
          <a:p>
            <a:r>
              <a:rPr lang="en-US" sz="3000" dirty="0" smtClean="0"/>
              <a:t/>
            </a:r>
            <a:br>
              <a:rPr lang="en-US" sz="3000" dirty="0" smtClean="0"/>
            </a:br>
            <a:r>
              <a:rPr lang="en-US" sz="3000" dirty="0" smtClean="0"/>
              <a:t/>
            </a:r>
            <a:br>
              <a:rPr lang="en-US" sz="3000" dirty="0" smtClean="0"/>
            </a:br>
            <a:r>
              <a:rPr lang="en-US" sz="3000" dirty="0" smtClean="0"/>
              <a:t>C.  Pro-Poor  UHC</a:t>
            </a:r>
            <a:br>
              <a:rPr lang="en-US" sz="3000" dirty="0" smtClean="0"/>
            </a:br>
            <a:r>
              <a:rPr lang="en-US" sz="3000" dirty="0" smtClean="0"/>
              <a:t/>
            </a:r>
            <a:br>
              <a:rPr lang="en-US" sz="3000" dirty="0" smtClean="0"/>
            </a:br>
            <a:endParaRPr lang="en-US" sz="2200" dirty="0"/>
          </a:p>
        </p:txBody>
      </p:sp>
      <p:pic>
        <p:nvPicPr>
          <p:cNvPr id="4" name="Picture 1"/>
          <p:cNvPicPr>
            <a:picLocks noGrp="1" noChangeAspect="1"/>
          </p:cNvPicPr>
          <p:nvPr>
            <p:ph idx="1"/>
          </p:nvPr>
        </p:nvPicPr>
        <p:blipFill rotWithShape="1">
          <a:blip r:embed="rId3">
            <a:extLst>
              <a:ext uri="{28A0092B-C50C-407E-A947-70E740481C1C}">
                <a14:useLocalDpi xmlns:a14="http://schemas.microsoft.com/office/drawing/2010/main" val="0"/>
              </a:ext>
            </a:extLst>
          </a:blip>
          <a:srcRect l="3018" t="5814" b="7632"/>
          <a:stretch/>
        </p:blipFill>
        <p:spPr bwMode="auto">
          <a:xfrm>
            <a:off x="1388060" y="1905000"/>
            <a:ext cx="6367880" cy="35367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4767590"/>
            <a:ext cx="2057400" cy="261610"/>
          </a:xfrm>
          <a:prstGeom prst="rect">
            <a:avLst/>
          </a:prstGeom>
          <a:noFill/>
        </p:spPr>
        <p:txBody>
          <a:bodyPr wrap="square" rtlCol="0">
            <a:spAutoFit/>
          </a:bodyPr>
          <a:lstStyle/>
          <a:p>
            <a:r>
              <a:rPr lang="en-US" sz="1100" b="1" dirty="0" smtClean="0">
                <a:solidFill>
                  <a:srgbClr val="53565A"/>
                </a:solidFill>
              </a:rPr>
              <a:t>+ essential package for NCDIs</a:t>
            </a:r>
            <a:endParaRPr lang="en-US" sz="1100" b="1" dirty="0">
              <a:solidFill>
                <a:srgbClr val="53565A"/>
              </a:solidFill>
            </a:endParaRPr>
          </a:p>
        </p:txBody>
      </p:sp>
      <p:sp>
        <p:nvSpPr>
          <p:cNvPr id="6" name="TextBox 5"/>
          <p:cNvSpPr txBox="1"/>
          <p:nvPr/>
        </p:nvSpPr>
        <p:spPr>
          <a:xfrm>
            <a:off x="609600" y="605007"/>
            <a:ext cx="7924800" cy="1323439"/>
          </a:xfrm>
          <a:prstGeom prst="rect">
            <a:avLst/>
          </a:prstGeom>
          <a:noFill/>
        </p:spPr>
        <p:txBody>
          <a:bodyPr wrap="square" rtlCol="0">
            <a:spAutoFit/>
          </a:bodyPr>
          <a:lstStyle/>
          <a:p>
            <a:r>
              <a:rPr lang="en-US" sz="2000" dirty="0">
                <a:solidFill>
                  <a:srgbClr val="53565A"/>
                </a:solidFill>
              </a:rPr>
              <a:t>Risk pooling covers the entire population but focuses on health interventions for diseases that disproportionately affect the </a:t>
            </a:r>
            <a:r>
              <a:rPr lang="en-US" sz="2000" dirty="0" smtClean="0">
                <a:solidFill>
                  <a:srgbClr val="53565A"/>
                </a:solidFill>
              </a:rPr>
              <a:t>poor</a:t>
            </a:r>
          </a:p>
          <a:p>
            <a:endParaRPr lang="en-US" sz="2000" dirty="0">
              <a:solidFill>
                <a:srgbClr val="53565A"/>
              </a:solidFill>
            </a:endParaRPr>
          </a:p>
          <a:p>
            <a:r>
              <a:rPr lang="en-US" sz="2000" dirty="0" smtClean="0">
                <a:solidFill>
                  <a:srgbClr val="53565A"/>
                </a:solidFill>
              </a:rPr>
              <a:t>As public resources grow, the package of interventions grows</a:t>
            </a:r>
            <a:endParaRPr lang="en-US" sz="2000" dirty="0">
              <a:solidFill>
                <a:srgbClr val="53565A"/>
              </a:solidFill>
            </a:endParaRPr>
          </a:p>
        </p:txBody>
      </p:sp>
    </p:spTree>
    <p:extLst>
      <p:ext uri="{BB962C8B-B14F-4D97-AF65-F5344CB8AC3E}">
        <p14:creationId xmlns:p14="http://schemas.microsoft.com/office/powerpoint/2010/main" val="947936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D.  Financing the Convergence Package</a:t>
            </a:r>
            <a:endParaRPr lang="en-US" dirty="0"/>
          </a:p>
        </p:txBody>
      </p:sp>
      <p:graphicFrame>
        <p:nvGraphicFramePr>
          <p:cNvPr id="4" name="Diagram 3"/>
          <p:cNvGraphicFramePr/>
          <p:nvPr>
            <p:extLst>
              <p:ext uri="{D42A27DB-BD31-4B8C-83A1-F6EECF244321}">
                <p14:modId xmlns:p14="http://schemas.microsoft.com/office/powerpoint/2010/main" val="3683901132"/>
              </p:ext>
            </p:extLst>
          </p:nvPr>
        </p:nvGraphicFramePr>
        <p:xfrm>
          <a:off x="533400" y="1066800"/>
          <a:ext cx="8297333"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1447800"/>
            <a:ext cx="1905000" cy="838200"/>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420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growth</a:t>
            </a:r>
            <a:endParaRPr lang="en-US" dirty="0"/>
          </a:p>
        </p:txBody>
      </p:sp>
      <p:sp>
        <p:nvSpPr>
          <p:cNvPr id="3" name="Content Placeholder 2"/>
          <p:cNvSpPr>
            <a:spLocks noGrp="1"/>
          </p:cNvSpPr>
          <p:nvPr>
            <p:ph idx="1"/>
          </p:nvPr>
        </p:nvSpPr>
        <p:spPr>
          <a:xfrm>
            <a:off x="463062" y="1295400"/>
            <a:ext cx="8229600" cy="4525963"/>
          </a:xfrm>
        </p:spPr>
        <p:txBody>
          <a:bodyPr>
            <a:normAutofit fontScale="85000" lnSpcReduction="20000"/>
          </a:bodyPr>
          <a:lstStyle/>
          <a:p>
            <a:r>
              <a:rPr lang="en-US" dirty="0" smtClean="0"/>
              <a:t>Most recent IMF projections</a:t>
            </a:r>
            <a:r>
              <a:rPr lang="en-US" baseline="30000" dirty="0" smtClean="0"/>
              <a:t>1</a:t>
            </a:r>
            <a:r>
              <a:rPr lang="en-US" dirty="0" smtClean="0"/>
              <a:t> for 2013-2019 </a:t>
            </a:r>
          </a:p>
          <a:p>
            <a:r>
              <a:rPr lang="en-US" dirty="0" smtClean="0"/>
              <a:t>GDP growth per most recent World Bank income classification</a:t>
            </a:r>
          </a:p>
          <a:p>
            <a:pPr lvl="1"/>
            <a:r>
              <a:rPr lang="en-US" sz="2000" dirty="0" smtClean="0"/>
              <a:t>HIC:  	2.2%</a:t>
            </a:r>
          </a:p>
          <a:p>
            <a:pPr lvl="1"/>
            <a:r>
              <a:rPr lang="en-US" sz="2000" dirty="0" smtClean="0"/>
              <a:t>UMIC: 	5.1%</a:t>
            </a:r>
          </a:p>
          <a:p>
            <a:pPr lvl="1"/>
            <a:r>
              <a:rPr lang="en-US" sz="2000" dirty="0" smtClean="0"/>
              <a:t>LMIC:  	5.8%</a:t>
            </a:r>
          </a:p>
          <a:p>
            <a:pPr lvl="1"/>
            <a:r>
              <a:rPr lang="en-US" sz="2000" dirty="0" smtClean="0"/>
              <a:t>LIC:  	6.5%</a:t>
            </a:r>
          </a:p>
          <a:p>
            <a:r>
              <a:rPr lang="en-US" dirty="0" smtClean="0"/>
              <a:t>GDP growth per capita</a:t>
            </a:r>
          </a:p>
          <a:p>
            <a:pPr lvl="1"/>
            <a:r>
              <a:rPr lang="en-US" sz="2100" dirty="0" smtClean="0"/>
              <a:t>HIC:  	1.8%</a:t>
            </a:r>
          </a:p>
          <a:p>
            <a:pPr lvl="1"/>
            <a:r>
              <a:rPr lang="en-US" sz="2100" dirty="0" smtClean="0"/>
              <a:t>UMIC:  	4.3%</a:t>
            </a:r>
          </a:p>
          <a:p>
            <a:pPr lvl="1"/>
            <a:r>
              <a:rPr lang="en-US" sz="2100" dirty="0" smtClean="0"/>
              <a:t>LMIC:  	4.1%</a:t>
            </a:r>
          </a:p>
          <a:p>
            <a:pPr lvl="1"/>
            <a:r>
              <a:rPr lang="en-US" sz="2100" dirty="0" smtClean="0"/>
              <a:t>LIC:  	4.2%</a:t>
            </a:r>
            <a:endParaRPr lang="en-US" sz="2100" dirty="0"/>
          </a:p>
          <a:p>
            <a:r>
              <a:rPr lang="en-US" dirty="0" smtClean="0"/>
              <a:t> Some countries will cross into the next income category over the coming years, implying</a:t>
            </a:r>
          </a:p>
          <a:p>
            <a:pPr lvl="1"/>
            <a:r>
              <a:rPr lang="en-US" sz="2100" dirty="0" smtClean="0"/>
              <a:t>Larger group of donor countries</a:t>
            </a:r>
          </a:p>
          <a:p>
            <a:pPr lvl="1"/>
            <a:r>
              <a:rPr lang="en-US" sz="2100" dirty="0" smtClean="0"/>
              <a:t>Shrinking pool of LIC and LMIC countries  </a:t>
            </a:r>
          </a:p>
          <a:p>
            <a:pPr marL="457200" lvl="1" indent="0">
              <a:buNone/>
            </a:pPr>
            <a:endParaRPr lang="en-US" dirty="0" smtClean="0"/>
          </a:p>
          <a:p>
            <a:endParaRPr lang="en-US" dirty="0" smtClean="0"/>
          </a:p>
          <a:p>
            <a:endParaRPr lang="en-US" dirty="0" smtClean="0"/>
          </a:p>
          <a:p>
            <a:endParaRPr lang="en-US" dirty="0"/>
          </a:p>
        </p:txBody>
      </p:sp>
      <p:sp>
        <p:nvSpPr>
          <p:cNvPr id="4" name="TextBox 3"/>
          <p:cNvSpPr txBox="1"/>
          <p:nvPr/>
        </p:nvSpPr>
        <p:spPr>
          <a:xfrm>
            <a:off x="1219200" y="6126163"/>
            <a:ext cx="4343400" cy="338554"/>
          </a:xfrm>
          <a:prstGeom prst="rect">
            <a:avLst/>
          </a:prstGeom>
          <a:noFill/>
        </p:spPr>
        <p:txBody>
          <a:bodyPr wrap="square" rtlCol="0">
            <a:spAutoFit/>
          </a:bodyPr>
          <a:lstStyle/>
          <a:p>
            <a:r>
              <a:rPr lang="en-US" baseline="30000" dirty="0" smtClean="0">
                <a:solidFill>
                  <a:srgbClr val="53565A"/>
                </a:solidFill>
              </a:rPr>
              <a:t>1 </a:t>
            </a:r>
            <a:r>
              <a:rPr lang="en-US" sz="1600" dirty="0" smtClean="0">
                <a:solidFill>
                  <a:srgbClr val="53565A"/>
                </a:solidFill>
              </a:rPr>
              <a:t>IMF October 2014 World Economic Forecast</a:t>
            </a:r>
            <a:endParaRPr lang="en-US" sz="1600" dirty="0">
              <a:solidFill>
                <a:srgbClr val="53565A"/>
              </a:solidFill>
            </a:endParaRPr>
          </a:p>
        </p:txBody>
      </p:sp>
    </p:spTree>
    <p:extLst>
      <p:ext uri="{BB962C8B-B14F-4D97-AF65-F5344CB8AC3E}">
        <p14:creationId xmlns:p14="http://schemas.microsoft.com/office/powerpoint/2010/main" val="2175122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1202508768"/>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673926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3309793089"/>
              </p:ext>
            </p:extLst>
          </p:nvPr>
        </p:nvGraphicFramePr>
        <p:xfrm>
          <a:off x="990600" y="990600"/>
          <a:ext cx="7546505" cy="5226982"/>
        </p:xfrm>
        <a:graphic>
          <a:graphicData uri="http://schemas.openxmlformats.org/presentationml/2006/ole">
            <mc:AlternateContent xmlns:mc="http://schemas.openxmlformats.org/markup-compatibility/2006">
              <mc:Choice xmlns:v="urn:schemas-microsoft-com:vml" Requires="v">
                <p:oleObj spid="_x0000_s2059" name="Document" r:id="rId4" imgW="5949456" imgH="4121940" progId="Word.Document.12">
                  <p:embed/>
                </p:oleObj>
              </mc:Choice>
              <mc:Fallback>
                <p:oleObj name="Document" r:id="rId4" imgW="5949456" imgH="4121940" progId="Word.Document.12">
                  <p:embed/>
                  <p:pic>
                    <p:nvPicPr>
                      <p:cNvPr id="0" name=""/>
                      <p:cNvPicPr/>
                      <p:nvPr/>
                    </p:nvPicPr>
                    <p:blipFill>
                      <a:blip r:embed="rId5"/>
                      <a:stretch>
                        <a:fillRect/>
                      </a:stretch>
                    </p:blipFill>
                    <p:spPr>
                      <a:xfrm>
                        <a:off x="990600" y="990600"/>
                        <a:ext cx="7546505" cy="5226982"/>
                      </a:xfrm>
                      <a:prstGeom prst="rect">
                        <a:avLst/>
                      </a:prstGeom>
                    </p:spPr>
                  </p:pic>
                </p:oleObj>
              </mc:Fallback>
            </mc:AlternateContent>
          </a:graphicData>
        </a:graphic>
      </p:graphicFrame>
      <p:sp>
        <p:nvSpPr>
          <p:cNvPr id="14" name="TextBox 13"/>
          <p:cNvSpPr txBox="1"/>
          <p:nvPr/>
        </p:nvSpPr>
        <p:spPr>
          <a:xfrm>
            <a:off x="1447800" y="561833"/>
            <a:ext cx="6400800" cy="646331"/>
          </a:xfrm>
          <a:prstGeom prst="rect">
            <a:avLst/>
          </a:prstGeom>
          <a:noFill/>
        </p:spPr>
        <p:txBody>
          <a:bodyPr wrap="square" rtlCol="0">
            <a:spAutoFit/>
          </a:bodyPr>
          <a:lstStyle/>
          <a:p>
            <a:r>
              <a:rPr lang="en-US" dirty="0" smtClean="0">
                <a:solidFill>
                  <a:srgbClr val="53565A"/>
                </a:solidFill>
              </a:rPr>
              <a:t>Changes in global population distribution by World Bank analytical income category, </a:t>
            </a:r>
            <a:r>
              <a:rPr lang="en-US" dirty="0" smtClean="0">
                <a:solidFill>
                  <a:srgbClr val="53565A"/>
                </a:solidFill>
              </a:rPr>
              <a:t>1995-2012 (millions)</a:t>
            </a:r>
            <a:endParaRPr lang="en-US" dirty="0">
              <a:solidFill>
                <a:srgbClr val="53565A"/>
              </a:solidFill>
            </a:endParaRPr>
          </a:p>
        </p:txBody>
      </p:sp>
    </p:spTree>
    <p:extLst>
      <p:ext uri="{BB962C8B-B14F-4D97-AF65-F5344CB8AC3E}">
        <p14:creationId xmlns:p14="http://schemas.microsoft.com/office/powerpoint/2010/main" val="1892839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change in world population distribution across income </a:t>
            </a:r>
            <a:r>
              <a:rPr lang="en-US" sz="2400" dirty="0"/>
              <a:t>c</a:t>
            </a:r>
            <a:r>
              <a:rPr lang="en-US" sz="2400" dirty="0" smtClean="0"/>
              <a:t>ategories:  calculations presented in Swedish DAH report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5994362"/>
              </p:ext>
            </p:extLst>
          </p:nvPr>
        </p:nvGraphicFramePr>
        <p:xfrm>
          <a:off x="-23446" y="1676400"/>
          <a:ext cx="4800600" cy="4343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618175897"/>
              </p:ext>
            </p:extLst>
          </p:nvPr>
        </p:nvGraphicFramePr>
        <p:xfrm>
          <a:off x="4648200" y="1676400"/>
          <a:ext cx="44958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3841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Looking at recent experience:  Trends </a:t>
            </a:r>
            <a:r>
              <a:rPr lang="en-US" sz="2800" dirty="0"/>
              <a:t>in GNI p.c., selected countries (current US$, released July 1 of following year from World Bank)</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44005479"/>
              </p:ext>
            </p:extLst>
          </p:nvPr>
        </p:nvGraphicFramePr>
        <p:xfrm>
          <a:off x="3733800" y="1524000"/>
          <a:ext cx="5181600" cy="4465320"/>
        </p:xfrm>
        <a:graphic>
          <a:graphicData uri="http://schemas.openxmlformats.org/drawingml/2006/table">
            <a:tbl>
              <a:tblPr firstRow="1" bandRow="1">
                <a:tableStyleId>{5C22544A-7EE6-4342-B048-85BDC9FD1C3A}</a:tableStyleId>
              </a:tblPr>
              <a:tblGrid>
                <a:gridCol w="1447800"/>
                <a:gridCol w="685800"/>
                <a:gridCol w="609600"/>
                <a:gridCol w="609600"/>
                <a:gridCol w="609600"/>
                <a:gridCol w="609600"/>
                <a:gridCol w="609600"/>
              </a:tblGrid>
              <a:tr h="372110">
                <a:tc>
                  <a:txBody>
                    <a:bodyPr/>
                    <a:lstStyle/>
                    <a:p>
                      <a:endParaRPr lang="en-US" sz="1600" dirty="0"/>
                    </a:p>
                  </a:txBody>
                  <a:tcPr/>
                </a:tc>
                <a:tc>
                  <a:txBody>
                    <a:bodyPr/>
                    <a:lstStyle/>
                    <a:p>
                      <a:r>
                        <a:rPr lang="en-US" sz="1600" dirty="0" smtClean="0"/>
                        <a:t>2008</a:t>
                      </a:r>
                      <a:endParaRPr lang="en-US" sz="1600" dirty="0"/>
                    </a:p>
                  </a:txBody>
                  <a:tcPr/>
                </a:tc>
                <a:tc>
                  <a:txBody>
                    <a:bodyPr/>
                    <a:lstStyle/>
                    <a:p>
                      <a:r>
                        <a:rPr lang="en-US" sz="1600" dirty="0" smtClean="0"/>
                        <a:t>2009</a:t>
                      </a:r>
                      <a:endParaRPr lang="en-US" sz="1600" dirty="0"/>
                    </a:p>
                  </a:txBody>
                  <a:tcPr/>
                </a:tc>
                <a:tc>
                  <a:txBody>
                    <a:bodyPr/>
                    <a:lstStyle/>
                    <a:p>
                      <a:r>
                        <a:rPr lang="en-US" sz="1600" dirty="0" smtClean="0"/>
                        <a:t>2010</a:t>
                      </a:r>
                      <a:endParaRPr lang="en-US" sz="1600" dirty="0"/>
                    </a:p>
                  </a:txBody>
                  <a:tcPr/>
                </a:tc>
                <a:tc>
                  <a:txBody>
                    <a:bodyPr/>
                    <a:lstStyle/>
                    <a:p>
                      <a:r>
                        <a:rPr lang="en-US" sz="1600" dirty="0" smtClean="0"/>
                        <a:t>2011</a:t>
                      </a:r>
                      <a:endParaRPr lang="en-US" sz="1600" dirty="0"/>
                    </a:p>
                  </a:txBody>
                  <a:tcPr/>
                </a:tc>
                <a:tc>
                  <a:txBody>
                    <a:bodyPr/>
                    <a:lstStyle/>
                    <a:p>
                      <a:r>
                        <a:rPr lang="en-US" sz="1600" dirty="0" smtClean="0"/>
                        <a:t>2012</a:t>
                      </a:r>
                      <a:endParaRPr lang="en-US" sz="1600" dirty="0"/>
                    </a:p>
                  </a:txBody>
                  <a:tcPr/>
                </a:tc>
                <a:tc>
                  <a:txBody>
                    <a:bodyPr/>
                    <a:lstStyle/>
                    <a:p>
                      <a:r>
                        <a:rPr lang="en-US" sz="1600" dirty="0" smtClean="0"/>
                        <a:t>2013</a:t>
                      </a:r>
                      <a:endParaRPr lang="en-US" sz="1600" dirty="0"/>
                    </a:p>
                  </a:txBody>
                  <a:tcPr/>
                </a:tc>
              </a:tr>
              <a:tr h="372110">
                <a:tc>
                  <a:txBody>
                    <a:bodyPr/>
                    <a:lstStyle/>
                    <a:p>
                      <a:r>
                        <a:rPr lang="en-US" sz="1600" dirty="0" smtClean="0"/>
                        <a:t>Angola</a:t>
                      </a:r>
                      <a:endParaRPr lang="en-US" sz="1600" dirty="0"/>
                    </a:p>
                  </a:txBody>
                  <a:tcPr/>
                </a:tc>
                <a:tc>
                  <a:txBody>
                    <a:bodyPr/>
                    <a:lstStyle/>
                    <a:p>
                      <a:pPr algn="r"/>
                      <a:r>
                        <a:rPr lang="en-US" sz="1600" dirty="0" smtClean="0"/>
                        <a:t>3450</a:t>
                      </a:r>
                      <a:endParaRPr lang="en-US" sz="1600" dirty="0"/>
                    </a:p>
                  </a:txBody>
                  <a:tcPr/>
                </a:tc>
                <a:tc>
                  <a:txBody>
                    <a:bodyPr/>
                    <a:lstStyle/>
                    <a:p>
                      <a:pPr algn="r"/>
                      <a:r>
                        <a:rPr lang="en-US" sz="1600" dirty="0" smtClean="0"/>
                        <a:t>3590</a:t>
                      </a:r>
                      <a:endParaRPr lang="en-US" sz="1600" dirty="0"/>
                    </a:p>
                  </a:txBody>
                  <a:tcPr/>
                </a:tc>
                <a:tc>
                  <a:txBody>
                    <a:bodyPr/>
                    <a:lstStyle/>
                    <a:p>
                      <a:pPr algn="r"/>
                      <a:r>
                        <a:rPr lang="en-US" sz="1600" dirty="0" smtClean="0"/>
                        <a:t>3960</a:t>
                      </a:r>
                      <a:endParaRPr lang="en-US" sz="1600" dirty="0"/>
                    </a:p>
                  </a:txBody>
                  <a:tcPr/>
                </a:tc>
                <a:tc>
                  <a:txBody>
                    <a:bodyPr/>
                    <a:lstStyle/>
                    <a:p>
                      <a:pPr algn="r"/>
                      <a:r>
                        <a:rPr lang="en-US" sz="1600" dirty="0" smtClean="0"/>
                        <a:t>4060</a:t>
                      </a:r>
                      <a:endParaRPr lang="en-US" sz="1600" dirty="0"/>
                    </a:p>
                  </a:txBody>
                  <a:tcPr/>
                </a:tc>
                <a:tc>
                  <a:txBody>
                    <a:bodyPr/>
                    <a:lstStyle/>
                    <a:p>
                      <a:pPr algn="r"/>
                      <a:r>
                        <a:rPr lang="en-US" sz="1600" dirty="0" smtClean="0"/>
                        <a:t>4580</a:t>
                      </a:r>
                      <a:endParaRPr lang="en-US" sz="1600" dirty="0"/>
                    </a:p>
                  </a:txBody>
                  <a:tcPr/>
                </a:tc>
                <a:tc>
                  <a:txBody>
                    <a:bodyPr/>
                    <a:lstStyle/>
                    <a:p>
                      <a:pPr algn="r"/>
                      <a:r>
                        <a:rPr lang="en-US" sz="1600" dirty="0" smtClean="0"/>
                        <a:t>5010</a:t>
                      </a:r>
                      <a:endParaRPr lang="en-US" sz="1600" dirty="0"/>
                    </a:p>
                  </a:txBody>
                  <a:tcPr/>
                </a:tc>
              </a:tr>
              <a:tr h="372110">
                <a:tc>
                  <a:txBody>
                    <a:bodyPr/>
                    <a:lstStyle/>
                    <a:p>
                      <a:r>
                        <a:rPr lang="en-US" sz="1600" dirty="0" smtClean="0"/>
                        <a:t>Bangladesh</a:t>
                      </a:r>
                      <a:endParaRPr lang="en-US" sz="1600" dirty="0"/>
                    </a:p>
                  </a:txBody>
                  <a:tcPr/>
                </a:tc>
                <a:tc>
                  <a:txBody>
                    <a:bodyPr/>
                    <a:lstStyle/>
                    <a:p>
                      <a:pPr algn="r"/>
                      <a:r>
                        <a:rPr lang="en-US" sz="1600" dirty="0" smtClean="0"/>
                        <a:t>520</a:t>
                      </a:r>
                      <a:endParaRPr lang="en-US" sz="1600" dirty="0"/>
                    </a:p>
                  </a:txBody>
                  <a:tcPr/>
                </a:tc>
                <a:tc>
                  <a:txBody>
                    <a:bodyPr/>
                    <a:lstStyle/>
                    <a:p>
                      <a:pPr algn="r"/>
                      <a:r>
                        <a:rPr lang="en-US" sz="1600" dirty="0" smtClean="0"/>
                        <a:t>590</a:t>
                      </a:r>
                      <a:endParaRPr lang="en-US" sz="1600" dirty="0"/>
                    </a:p>
                  </a:txBody>
                  <a:tcPr/>
                </a:tc>
                <a:tc>
                  <a:txBody>
                    <a:bodyPr/>
                    <a:lstStyle/>
                    <a:p>
                      <a:pPr algn="r"/>
                      <a:r>
                        <a:rPr lang="en-US" sz="1600" dirty="0" smtClean="0"/>
                        <a:t>640</a:t>
                      </a:r>
                      <a:endParaRPr lang="en-US" sz="1600" dirty="0"/>
                    </a:p>
                  </a:txBody>
                  <a:tcPr/>
                </a:tc>
                <a:tc>
                  <a:txBody>
                    <a:bodyPr/>
                    <a:lstStyle/>
                    <a:p>
                      <a:pPr algn="r"/>
                      <a:r>
                        <a:rPr lang="en-US" sz="1600" dirty="0" smtClean="0"/>
                        <a:t>770</a:t>
                      </a:r>
                      <a:endParaRPr lang="en-US" sz="1600" dirty="0"/>
                    </a:p>
                  </a:txBody>
                  <a:tcPr/>
                </a:tc>
                <a:tc>
                  <a:txBody>
                    <a:bodyPr/>
                    <a:lstStyle/>
                    <a:p>
                      <a:pPr algn="r"/>
                      <a:r>
                        <a:rPr lang="en-US" sz="1600" dirty="0" smtClean="0"/>
                        <a:t>840</a:t>
                      </a:r>
                      <a:endParaRPr lang="en-US" sz="1600" dirty="0"/>
                    </a:p>
                  </a:txBody>
                  <a:tcPr/>
                </a:tc>
                <a:tc>
                  <a:txBody>
                    <a:bodyPr/>
                    <a:lstStyle/>
                    <a:p>
                      <a:pPr algn="r"/>
                      <a:r>
                        <a:rPr lang="en-US" sz="1600" dirty="0" smtClean="0"/>
                        <a:t>900</a:t>
                      </a:r>
                      <a:endParaRPr lang="en-US" sz="1600" dirty="0"/>
                    </a:p>
                  </a:txBody>
                  <a:tcPr/>
                </a:tc>
              </a:tr>
              <a:tr h="372110">
                <a:tc>
                  <a:txBody>
                    <a:bodyPr/>
                    <a:lstStyle/>
                    <a:p>
                      <a:r>
                        <a:rPr lang="en-US" sz="1600" dirty="0" smtClean="0"/>
                        <a:t>Burun</a:t>
                      </a:r>
                      <a:r>
                        <a:rPr lang="en-US" sz="1600" baseline="0" dirty="0" smtClean="0"/>
                        <a:t>di</a:t>
                      </a:r>
                      <a:endParaRPr lang="en-US" sz="1600" dirty="0"/>
                    </a:p>
                  </a:txBody>
                  <a:tcPr/>
                </a:tc>
                <a:tc>
                  <a:txBody>
                    <a:bodyPr/>
                    <a:lstStyle/>
                    <a:p>
                      <a:pPr algn="r"/>
                      <a:r>
                        <a:rPr lang="en-US" sz="1600" dirty="0" smtClean="0"/>
                        <a:t>140</a:t>
                      </a:r>
                      <a:endParaRPr lang="en-US" sz="1600" dirty="0"/>
                    </a:p>
                  </a:txBody>
                  <a:tcPr/>
                </a:tc>
                <a:tc>
                  <a:txBody>
                    <a:bodyPr/>
                    <a:lstStyle/>
                    <a:p>
                      <a:pPr algn="r"/>
                      <a:r>
                        <a:rPr lang="en-US" sz="1600" dirty="0" smtClean="0"/>
                        <a:t>150</a:t>
                      </a:r>
                      <a:endParaRPr lang="en-US" sz="1600" dirty="0"/>
                    </a:p>
                  </a:txBody>
                  <a:tcPr/>
                </a:tc>
                <a:tc>
                  <a:txBody>
                    <a:bodyPr/>
                    <a:lstStyle/>
                    <a:p>
                      <a:pPr algn="r"/>
                      <a:r>
                        <a:rPr lang="en-US" sz="1600" dirty="0" smtClean="0"/>
                        <a:t>160</a:t>
                      </a:r>
                      <a:endParaRPr lang="en-US" sz="1600" dirty="0"/>
                    </a:p>
                  </a:txBody>
                  <a:tcPr/>
                </a:tc>
                <a:tc>
                  <a:txBody>
                    <a:bodyPr/>
                    <a:lstStyle/>
                    <a:p>
                      <a:pPr algn="r"/>
                      <a:r>
                        <a:rPr lang="en-US" sz="1600" dirty="0" smtClean="0"/>
                        <a:t>250</a:t>
                      </a:r>
                      <a:endParaRPr lang="en-US" sz="1600" dirty="0"/>
                    </a:p>
                  </a:txBody>
                  <a:tcPr/>
                </a:tc>
                <a:tc>
                  <a:txBody>
                    <a:bodyPr/>
                    <a:lstStyle/>
                    <a:p>
                      <a:pPr algn="r"/>
                      <a:r>
                        <a:rPr lang="en-US" sz="1600" dirty="0" smtClean="0"/>
                        <a:t>240</a:t>
                      </a:r>
                      <a:endParaRPr lang="en-US" sz="1600" dirty="0"/>
                    </a:p>
                  </a:txBody>
                  <a:tcPr/>
                </a:tc>
                <a:tc>
                  <a:txBody>
                    <a:bodyPr/>
                    <a:lstStyle/>
                    <a:p>
                      <a:pPr algn="r"/>
                      <a:r>
                        <a:rPr lang="en-US" sz="1600" dirty="0" smtClean="0"/>
                        <a:t>280</a:t>
                      </a:r>
                      <a:endParaRPr lang="en-US" sz="1600" dirty="0"/>
                    </a:p>
                  </a:txBody>
                  <a:tcPr/>
                </a:tc>
              </a:tr>
              <a:tr h="372110">
                <a:tc>
                  <a:txBody>
                    <a:bodyPr/>
                    <a:lstStyle/>
                    <a:p>
                      <a:r>
                        <a:rPr lang="en-US" sz="1600" dirty="0" smtClean="0"/>
                        <a:t>Ghana</a:t>
                      </a:r>
                      <a:endParaRPr lang="en-US" sz="1600" dirty="0"/>
                    </a:p>
                  </a:txBody>
                  <a:tcPr/>
                </a:tc>
                <a:tc>
                  <a:txBody>
                    <a:bodyPr/>
                    <a:lstStyle/>
                    <a:p>
                      <a:pPr algn="r"/>
                      <a:r>
                        <a:rPr lang="en-US" sz="1600" dirty="0" smtClean="0"/>
                        <a:t>670</a:t>
                      </a:r>
                      <a:endParaRPr lang="en-US" sz="1600" dirty="0"/>
                    </a:p>
                  </a:txBody>
                  <a:tcPr/>
                </a:tc>
                <a:tc>
                  <a:txBody>
                    <a:bodyPr/>
                    <a:lstStyle/>
                    <a:p>
                      <a:pPr algn="r"/>
                      <a:r>
                        <a:rPr lang="en-US" sz="1600" dirty="0" smtClean="0"/>
                        <a:t>700</a:t>
                      </a:r>
                      <a:endParaRPr lang="en-US" sz="1600" dirty="0"/>
                    </a:p>
                  </a:txBody>
                  <a:tcPr/>
                </a:tc>
                <a:tc>
                  <a:txBody>
                    <a:bodyPr/>
                    <a:lstStyle/>
                    <a:p>
                      <a:pPr algn="r"/>
                      <a:r>
                        <a:rPr lang="en-US" sz="1600" dirty="0" smtClean="0"/>
                        <a:t>1240</a:t>
                      </a:r>
                      <a:endParaRPr lang="en-US" sz="1600" dirty="0"/>
                    </a:p>
                  </a:txBody>
                  <a:tcPr/>
                </a:tc>
                <a:tc>
                  <a:txBody>
                    <a:bodyPr/>
                    <a:lstStyle/>
                    <a:p>
                      <a:pPr algn="r"/>
                      <a:r>
                        <a:rPr lang="en-US" sz="1600" dirty="0" smtClean="0"/>
                        <a:t>1410</a:t>
                      </a:r>
                      <a:endParaRPr lang="en-US" sz="1600" dirty="0"/>
                    </a:p>
                  </a:txBody>
                  <a:tcPr/>
                </a:tc>
                <a:tc>
                  <a:txBody>
                    <a:bodyPr/>
                    <a:lstStyle/>
                    <a:p>
                      <a:pPr algn="r"/>
                      <a:r>
                        <a:rPr lang="en-US" sz="1600" dirty="0" smtClean="0"/>
                        <a:t>1550</a:t>
                      </a:r>
                      <a:endParaRPr lang="en-US" sz="1600" dirty="0"/>
                    </a:p>
                  </a:txBody>
                  <a:tcPr/>
                </a:tc>
                <a:tc>
                  <a:txBody>
                    <a:bodyPr/>
                    <a:lstStyle/>
                    <a:p>
                      <a:pPr algn="r"/>
                      <a:r>
                        <a:rPr lang="en-US" sz="1600" dirty="0" smtClean="0"/>
                        <a:t>1760</a:t>
                      </a:r>
                      <a:endParaRPr lang="en-US" sz="1600" dirty="0"/>
                    </a:p>
                  </a:txBody>
                  <a:tcPr/>
                </a:tc>
              </a:tr>
              <a:tr h="372110">
                <a:tc>
                  <a:txBody>
                    <a:bodyPr/>
                    <a:lstStyle/>
                    <a:p>
                      <a:r>
                        <a:rPr lang="en-US" sz="1600" dirty="0" smtClean="0"/>
                        <a:t>India</a:t>
                      </a:r>
                      <a:endParaRPr lang="en-US" sz="1600" dirty="0"/>
                    </a:p>
                  </a:txBody>
                  <a:tcPr/>
                </a:tc>
                <a:tc>
                  <a:txBody>
                    <a:bodyPr/>
                    <a:lstStyle/>
                    <a:p>
                      <a:pPr algn="r"/>
                      <a:r>
                        <a:rPr lang="en-US" sz="1600" dirty="0" smtClean="0"/>
                        <a:t>1070</a:t>
                      </a:r>
                      <a:endParaRPr lang="en-US" sz="1600" dirty="0"/>
                    </a:p>
                  </a:txBody>
                  <a:tcPr/>
                </a:tc>
                <a:tc>
                  <a:txBody>
                    <a:bodyPr/>
                    <a:lstStyle/>
                    <a:p>
                      <a:pPr algn="r"/>
                      <a:r>
                        <a:rPr lang="en-US" sz="1600" dirty="0" smtClean="0"/>
                        <a:t>1170</a:t>
                      </a:r>
                      <a:endParaRPr lang="en-US" sz="1600" dirty="0"/>
                    </a:p>
                  </a:txBody>
                  <a:tcPr/>
                </a:tc>
                <a:tc>
                  <a:txBody>
                    <a:bodyPr/>
                    <a:lstStyle/>
                    <a:p>
                      <a:pPr algn="r"/>
                      <a:r>
                        <a:rPr lang="en-US" sz="1600" dirty="0" smtClean="0"/>
                        <a:t>1340</a:t>
                      </a:r>
                      <a:endParaRPr lang="en-US" sz="1600" dirty="0"/>
                    </a:p>
                  </a:txBody>
                  <a:tcPr/>
                </a:tc>
                <a:tc>
                  <a:txBody>
                    <a:bodyPr/>
                    <a:lstStyle/>
                    <a:p>
                      <a:pPr algn="r"/>
                      <a:r>
                        <a:rPr lang="en-US" sz="1600" dirty="0" smtClean="0"/>
                        <a:t>1420</a:t>
                      </a:r>
                      <a:endParaRPr lang="en-US" sz="1600" dirty="0"/>
                    </a:p>
                  </a:txBody>
                  <a:tcPr/>
                </a:tc>
                <a:tc>
                  <a:txBody>
                    <a:bodyPr/>
                    <a:lstStyle/>
                    <a:p>
                      <a:pPr algn="r"/>
                      <a:r>
                        <a:rPr lang="en-US" sz="1600" dirty="0" smtClean="0"/>
                        <a:t>1530</a:t>
                      </a:r>
                      <a:endParaRPr lang="en-US" sz="1600" dirty="0"/>
                    </a:p>
                  </a:txBody>
                  <a:tcPr/>
                </a:tc>
                <a:tc>
                  <a:txBody>
                    <a:bodyPr/>
                    <a:lstStyle/>
                    <a:p>
                      <a:pPr algn="r"/>
                      <a:r>
                        <a:rPr lang="en-US" sz="1600" dirty="0" smtClean="0"/>
                        <a:t>1570</a:t>
                      </a:r>
                      <a:endParaRPr lang="en-US" sz="1600" dirty="0"/>
                    </a:p>
                  </a:txBody>
                  <a:tcPr/>
                </a:tc>
              </a:tr>
              <a:tr h="372110">
                <a:tc>
                  <a:txBody>
                    <a:bodyPr/>
                    <a:lstStyle/>
                    <a:p>
                      <a:r>
                        <a:rPr lang="en-US" sz="1600" dirty="0" smtClean="0"/>
                        <a:t>Lao</a:t>
                      </a:r>
                      <a:endParaRPr lang="en-US" sz="1600" dirty="0"/>
                    </a:p>
                  </a:txBody>
                  <a:tcPr/>
                </a:tc>
                <a:tc>
                  <a:txBody>
                    <a:bodyPr/>
                    <a:lstStyle/>
                    <a:p>
                      <a:pPr algn="r"/>
                      <a:r>
                        <a:rPr lang="en-US" sz="1600" dirty="0" smtClean="0"/>
                        <a:t>770</a:t>
                      </a:r>
                      <a:endParaRPr lang="en-US" sz="1600" dirty="0"/>
                    </a:p>
                  </a:txBody>
                  <a:tcPr/>
                </a:tc>
                <a:tc>
                  <a:txBody>
                    <a:bodyPr/>
                    <a:lstStyle/>
                    <a:p>
                      <a:pPr algn="r"/>
                      <a:r>
                        <a:rPr lang="en-US" sz="1600" dirty="0" smtClean="0"/>
                        <a:t>880</a:t>
                      </a:r>
                      <a:endParaRPr lang="en-US" sz="1600" dirty="0"/>
                    </a:p>
                  </a:txBody>
                  <a:tcPr/>
                </a:tc>
                <a:tc>
                  <a:txBody>
                    <a:bodyPr/>
                    <a:lstStyle/>
                    <a:p>
                      <a:pPr algn="r"/>
                      <a:r>
                        <a:rPr lang="en-US" sz="1600" dirty="0" smtClean="0"/>
                        <a:t>1010</a:t>
                      </a:r>
                      <a:endParaRPr lang="en-US" sz="1600" dirty="0"/>
                    </a:p>
                  </a:txBody>
                  <a:tcPr/>
                </a:tc>
                <a:tc>
                  <a:txBody>
                    <a:bodyPr/>
                    <a:lstStyle/>
                    <a:p>
                      <a:pPr algn="r"/>
                      <a:r>
                        <a:rPr lang="en-US" sz="1600" dirty="0" smtClean="0"/>
                        <a:t>1130</a:t>
                      </a:r>
                      <a:endParaRPr lang="en-US" sz="1600" dirty="0"/>
                    </a:p>
                  </a:txBody>
                  <a:tcPr/>
                </a:tc>
                <a:tc>
                  <a:txBody>
                    <a:bodyPr/>
                    <a:lstStyle/>
                    <a:p>
                      <a:pPr algn="r"/>
                      <a:r>
                        <a:rPr lang="en-US" sz="1600" dirty="0" smtClean="0"/>
                        <a:t>1260</a:t>
                      </a:r>
                      <a:endParaRPr lang="en-US" sz="1600" dirty="0"/>
                    </a:p>
                  </a:txBody>
                  <a:tcPr/>
                </a:tc>
                <a:tc>
                  <a:txBody>
                    <a:bodyPr/>
                    <a:lstStyle/>
                    <a:p>
                      <a:pPr algn="r"/>
                      <a:r>
                        <a:rPr lang="en-US" sz="1600" dirty="0" smtClean="0"/>
                        <a:t>1460</a:t>
                      </a:r>
                      <a:endParaRPr lang="en-US" sz="1600" dirty="0"/>
                    </a:p>
                  </a:txBody>
                  <a:tcPr/>
                </a:tc>
              </a:tr>
              <a:tr h="372110">
                <a:tc>
                  <a:txBody>
                    <a:bodyPr/>
                    <a:lstStyle/>
                    <a:p>
                      <a:r>
                        <a:rPr lang="en-US" sz="1600" dirty="0" smtClean="0"/>
                        <a:t>Malawi</a:t>
                      </a:r>
                      <a:endParaRPr lang="en-US" sz="1600" dirty="0"/>
                    </a:p>
                  </a:txBody>
                  <a:tcPr/>
                </a:tc>
                <a:tc>
                  <a:txBody>
                    <a:bodyPr/>
                    <a:lstStyle/>
                    <a:p>
                      <a:pPr algn="r"/>
                      <a:r>
                        <a:rPr lang="en-US" sz="1600" dirty="0" smtClean="0"/>
                        <a:t>290</a:t>
                      </a:r>
                      <a:endParaRPr lang="en-US" sz="1600" dirty="0"/>
                    </a:p>
                  </a:txBody>
                  <a:tcPr/>
                </a:tc>
                <a:tc>
                  <a:txBody>
                    <a:bodyPr/>
                    <a:lstStyle/>
                    <a:p>
                      <a:pPr algn="r"/>
                      <a:r>
                        <a:rPr lang="en-US" sz="1600" dirty="0" smtClean="0"/>
                        <a:t>280</a:t>
                      </a:r>
                      <a:endParaRPr lang="en-US" sz="1600" dirty="0"/>
                    </a:p>
                  </a:txBody>
                  <a:tcPr/>
                </a:tc>
                <a:tc>
                  <a:txBody>
                    <a:bodyPr/>
                    <a:lstStyle/>
                    <a:p>
                      <a:pPr algn="r"/>
                      <a:r>
                        <a:rPr lang="en-US" sz="1600" dirty="0" smtClean="0"/>
                        <a:t>330</a:t>
                      </a:r>
                      <a:endParaRPr lang="en-US" sz="1600" dirty="0"/>
                    </a:p>
                  </a:txBody>
                  <a:tcPr/>
                </a:tc>
                <a:tc>
                  <a:txBody>
                    <a:bodyPr/>
                    <a:lstStyle/>
                    <a:p>
                      <a:pPr algn="r"/>
                      <a:r>
                        <a:rPr lang="en-US" sz="1600" dirty="0" smtClean="0"/>
                        <a:t>340</a:t>
                      </a:r>
                      <a:endParaRPr lang="en-US" sz="1600" dirty="0"/>
                    </a:p>
                  </a:txBody>
                  <a:tcPr/>
                </a:tc>
                <a:tc>
                  <a:txBody>
                    <a:bodyPr/>
                    <a:lstStyle/>
                    <a:p>
                      <a:pPr algn="r"/>
                      <a:r>
                        <a:rPr lang="en-US" sz="1600" dirty="0" smtClean="0"/>
                        <a:t>320</a:t>
                      </a:r>
                      <a:endParaRPr lang="en-US" sz="1600" dirty="0"/>
                    </a:p>
                  </a:txBody>
                  <a:tcPr/>
                </a:tc>
                <a:tc>
                  <a:txBody>
                    <a:bodyPr/>
                    <a:lstStyle/>
                    <a:p>
                      <a:pPr algn="r"/>
                      <a:r>
                        <a:rPr lang="en-US" sz="1600" dirty="0" smtClean="0"/>
                        <a:t>270</a:t>
                      </a:r>
                      <a:endParaRPr lang="en-US" sz="1600" dirty="0"/>
                    </a:p>
                  </a:txBody>
                  <a:tcPr/>
                </a:tc>
              </a:tr>
              <a:tr h="372110">
                <a:tc>
                  <a:txBody>
                    <a:bodyPr/>
                    <a:lstStyle/>
                    <a:p>
                      <a:r>
                        <a:rPr lang="en-US" sz="1600" dirty="0" smtClean="0"/>
                        <a:t>Nicaragua</a:t>
                      </a:r>
                      <a:endParaRPr lang="en-US" sz="1600" dirty="0"/>
                    </a:p>
                  </a:txBody>
                  <a:tcPr/>
                </a:tc>
                <a:tc>
                  <a:txBody>
                    <a:bodyPr/>
                    <a:lstStyle/>
                    <a:p>
                      <a:pPr algn="r"/>
                      <a:r>
                        <a:rPr lang="en-US" sz="1600" dirty="0" smtClean="0"/>
                        <a:t>1080</a:t>
                      </a:r>
                      <a:endParaRPr lang="en-US" sz="1600" dirty="0"/>
                    </a:p>
                  </a:txBody>
                  <a:tcPr/>
                </a:tc>
                <a:tc>
                  <a:txBody>
                    <a:bodyPr/>
                    <a:lstStyle/>
                    <a:p>
                      <a:pPr algn="r"/>
                      <a:r>
                        <a:rPr lang="en-US" sz="1600" dirty="0" smtClean="0"/>
                        <a:t>1010</a:t>
                      </a:r>
                      <a:endParaRPr lang="en-US" sz="1600" dirty="0"/>
                    </a:p>
                  </a:txBody>
                  <a:tcPr/>
                </a:tc>
                <a:tc>
                  <a:txBody>
                    <a:bodyPr/>
                    <a:lstStyle/>
                    <a:p>
                      <a:pPr algn="r"/>
                      <a:r>
                        <a:rPr lang="en-US" sz="1600" dirty="0" smtClean="0"/>
                        <a:t>1080</a:t>
                      </a:r>
                      <a:endParaRPr lang="en-US" sz="1600" dirty="0"/>
                    </a:p>
                  </a:txBody>
                  <a:tcPr/>
                </a:tc>
                <a:tc>
                  <a:txBody>
                    <a:bodyPr/>
                    <a:lstStyle/>
                    <a:p>
                      <a:pPr algn="r"/>
                      <a:r>
                        <a:rPr lang="en-US" sz="1600" dirty="0" smtClean="0"/>
                        <a:t>1170</a:t>
                      </a:r>
                      <a:endParaRPr lang="en-US" sz="1600" dirty="0"/>
                    </a:p>
                  </a:txBody>
                  <a:tcPr/>
                </a:tc>
                <a:tc>
                  <a:txBody>
                    <a:bodyPr/>
                    <a:lstStyle/>
                    <a:p>
                      <a:pPr algn="r"/>
                      <a:r>
                        <a:rPr lang="en-US" sz="1600" dirty="0" smtClean="0"/>
                        <a:t>1650</a:t>
                      </a:r>
                      <a:endParaRPr lang="en-US" sz="1600" dirty="0"/>
                    </a:p>
                  </a:txBody>
                  <a:tcPr/>
                </a:tc>
                <a:tc>
                  <a:txBody>
                    <a:bodyPr/>
                    <a:lstStyle/>
                    <a:p>
                      <a:pPr algn="r"/>
                      <a:r>
                        <a:rPr lang="en-US" sz="1600" dirty="0" smtClean="0"/>
                        <a:t>1780</a:t>
                      </a:r>
                      <a:endParaRPr lang="en-US" sz="1600" dirty="0"/>
                    </a:p>
                  </a:txBody>
                  <a:tcPr/>
                </a:tc>
              </a:tr>
              <a:tr h="372110">
                <a:tc>
                  <a:txBody>
                    <a:bodyPr/>
                    <a:lstStyle/>
                    <a:p>
                      <a:r>
                        <a:rPr lang="en-US" sz="1600" dirty="0" smtClean="0"/>
                        <a:t>Niger</a:t>
                      </a:r>
                      <a:endParaRPr lang="en-US" sz="1600" dirty="0"/>
                    </a:p>
                  </a:txBody>
                  <a:tcPr/>
                </a:tc>
                <a:tc>
                  <a:txBody>
                    <a:bodyPr/>
                    <a:lstStyle/>
                    <a:p>
                      <a:pPr algn="r"/>
                      <a:r>
                        <a:rPr lang="en-US" sz="1600" dirty="0" smtClean="0"/>
                        <a:t>330</a:t>
                      </a:r>
                      <a:endParaRPr lang="en-US" sz="1600" dirty="0"/>
                    </a:p>
                  </a:txBody>
                  <a:tcPr/>
                </a:tc>
                <a:tc>
                  <a:txBody>
                    <a:bodyPr/>
                    <a:lstStyle/>
                    <a:p>
                      <a:pPr algn="r"/>
                      <a:r>
                        <a:rPr lang="en-US" sz="1600" dirty="0" smtClean="0"/>
                        <a:t>340</a:t>
                      </a:r>
                      <a:endParaRPr lang="en-US" sz="1600" dirty="0"/>
                    </a:p>
                  </a:txBody>
                  <a:tcPr/>
                </a:tc>
                <a:tc>
                  <a:txBody>
                    <a:bodyPr/>
                    <a:lstStyle/>
                    <a:p>
                      <a:pPr algn="r"/>
                      <a:r>
                        <a:rPr lang="en-US" sz="1600" dirty="0" smtClean="0"/>
                        <a:t>360</a:t>
                      </a:r>
                      <a:endParaRPr lang="en-US" sz="1600" dirty="0"/>
                    </a:p>
                  </a:txBody>
                  <a:tcPr/>
                </a:tc>
                <a:tc>
                  <a:txBody>
                    <a:bodyPr/>
                    <a:lstStyle/>
                    <a:p>
                      <a:pPr algn="r"/>
                      <a:r>
                        <a:rPr lang="en-US" sz="1600" dirty="0" smtClean="0"/>
                        <a:t>360</a:t>
                      </a:r>
                      <a:endParaRPr lang="en-US" sz="1600" dirty="0"/>
                    </a:p>
                  </a:txBody>
                  <a:tcPr/>
                </a:tc>
                <a:tc>
                  <a:txBody>
                    <a:bodyPr/>
                    <a:lstStyle/>
                    <a:p>
                      <a:pPr algn="r"/>
                      <a:r>
                        <a:rPr lang="en-US" sz="1600" dirty="0" smtClean="0"/>
                        <a:t>370</a:t>
                      </a:r>
                      <a:endParaRPr lang="en-US" sz="1600" dirty="0"/>
                    </a:p>
                  </a:txBody>
                  <a:tcPr/>
                </a:tc>
                <a:tc>
                  <a:txBody>
                    <a:bodyPr/>
                    <a:lstStyle/>
                    <a:p>
                      <a:pPr algn="r"/>
                      <a:r>
                        <a:rPr lang="en-US" sz="1600" dirty="0" smtClean="0"/>
                        <a:t>410</a:t>
                      </a:r>
                      <a:endParaRPr lang="en-US" sz="1600" dirty="0"/>
                    </a:p>
                  </a:txBody>
                  <a:tcPr/>
                </a:tc>
              </a:tr>
              <a:tr h="372110">
                <a:tc>
                  <a:txBody>
                    <a:bodyPr/>
                    <a:lstStyle/>
                    <a:p>
                      <a:r>
                        <a:rPr lang="en-US" sz="1600" dirty="0" smtClean="0"/>
                        <a:t>Nigeria</a:t>
                      </a:r>
                      <a:endParaRPr lang="en-US" sz="1600" dirty="0"/>
                    </a:p>
                  </a:txBody>
                  <a:tcPr/>
                </a:tc>
                <a:tc>
                  <a:txBody>
                    <a:bodyPr/>
                    <a:lstStyle/>
                    <a:p>
                      <a:pPr algn="r"/>
                      <a:r>
                        <a:rPr lang="en-US" sz="1600" dirty="0" smtClean="0"/>
                        <a:t>1160</a:t>
                      </a:r>
                      <a:endParaRPr lang="en-US" sz="1600" dirty="0"/>
                    </a:p>
                  </a:txBody>
                  <a:tcPr/>
                </a:tc>
                <a:tc>
                  <a:txBody>
                    <a:bodyPr/>
                    <a:lstStyle/>
                    <a:p>
                      <a:pPr algn="r"/>
                      <a:r>
                        <a:rPr lang="en-US" sz="1600" dirty="0" smtClean="0"/>
                        <a:t>1140</a:t>
                      </a:r>
                      <a:endParaRPr lang="en-US" sz="1600" dirty="0"/>
                    </a:p>
                  </a:txBody>
                  <a:tcPr/>
                </a:tc>
                <a:tc>
                  <a:txBody>
                    <a:bodyPr/>
                    <a:lstStyle/>
                    <a:p>
                      <a:pPr algn="r"/>
                      <a:r>
                        <a:rPr lang="en-US" sz="1600" dirty="0" smtClean="0"/>
                        <a:t>1180</a:t>
                      </a:r>
                      <a:endParaRPr lang="en-US" sz="1600" dirty="0"/>
                    </a:p>
                  </a:txBody>
                  <a:tcPr/>
                </a:tc>
                <a:tc>
                  <a:txBody>
                    <a:bodyPr/>
                    <a:lstStyle/>
                    <a:p>
                      <a:pPr algn="r"/>
                      <a:r>
                        <a:rPr lang="en-US" sz="1600" dirty="0" smtClean="0"/>
                        <a:t>1200</a:t>
                      </a:r>
                      <a:endParaRPr lang="en-US" sz="1600" dirty="0"/>
                    </a:p>
                  </a:txBody>
                  <a:tcPr/>
                </a:tc>
                <a:tc>
                  <a:txBody>
                    <a:bodyPr/>
                    <a:lstStyle/>
                    <a:p>
                      <a:pPr algn="r"/>
                      <a:r>
                        <a:rPr lang="en-US" sz="1600" dirty="0" smtClean="0"/>
                        <a:t>1430</a:t>
                      </a:r>
                      <a:endParaRPr lang="en-US" sz="1600" dirty="0"/>
                    </a:p>
                  </a:txBody>
                  <a:tcPr/>
                </a:tc>
                <a:tc>
                  <a:txBody>
                    <a:bodyPr/>
                    <a:lstStyle/>
                    <a:p>
                      <a:pPr algn="r"/>
                      <a:r>
                        <a:rPr lang="en-US" sz="1600" dirty="0" smtClean="0"/>
                        <a:t>2760</a:t>
                      </a:r>
                      <a:endParaRPr lang="en-US" sz="1600" dirty="0"/>
                    </a:p>
                  </a:txBody>
                  <a:tcPr/>
                </a:tc>
              </a:tr>
              <a:tr h="372110">
                <a:tc>
                  <a:txBody>
                    <a:bodyPr/>
                    <a:lstStyle/>
                    <a:p>
                      <a:r>
                        <a:rPr lang="en-US" sz="1600" dirty="0" smtClean="0"/>
                        <a:t>Vietnam</a:t>
                      </a:r>
                      <a:endParaRPr lang="en-US" sz="1600" dirty="0"/>
                    </a:p>
                  </a:txBody>
                  <a:tcPr/>
                </a:tc>
                <a:tc>
                  <a:txBody>
                    <a:bodyPr/>
                    <a:lstStyle/>
                    <a:p>
                      <a:pPr algn="r"/>
                      <a:r>
                        <a:rPr lang="en-US" sz="1600" dirty="0" smtClean="0"/>
                        <a:t>910</a:t>
                      </a:r>
                      <a:endParaRPr lang="en-US" sz="1600" dirty="0"/>
                    </a:p>
                  </a:txBody>
                  <a:tcPr/>
                </a:tc>
                <a:tc>
                  <a:txBody>
                    <a:bodyPr/>
                    <a:lstStyle/>
                    <a:p>
                      <a:pPr algn="r"/>
                      <a:r>
                        <a:rPr lang="en-US" sz="1600" dirty="0" smtClean="0"/>
                        <a:t>1010</a:t>
                      </a:r>
                      <a:endParaRPr lang="en-US" sz="1600" dirty="0"/>
                    </a:p>
                  </a:txBody>
                  <a:tcPr/>
                </a:tc>
                <a:tc>
                  <a:txBody>
                    <a:bodyPr/>
                    <a:lstStyle/>
                    <a:p>
                      <a:pPr algn="r"/>
                      <a:r>
                        <a:rPr lang="en-US" sz="1600" dirty="0" smtClean="0"/>
                        <a:t>1100</a:t>
                      </a:r>
                      <a:endParaRPr lang="en-US" sz="1600" dirty="0"/>
                    </a:p>
                  </a:txBody>
                  <a:tcPr/>
                </a:tc>
                <a:tc>
                  <a:txBody>
                    <a:bodyPr/>
                    <a:lstStyle/>
                    <a:p>
                      <a:pPr algn="r"/>
                      <a:r>
                        <a:rPr lang="en-US" sz="1600" dirty="0" smtClean="0"/>
                        <a:t>1260</a:t>
                      </a:r>
                      <a:endParaRPr lang="en-US" sz="1600" dirty="0"/>
                    </a:p>
                  </a:txBody>
                  <a:tcPr/>
                </a:tc>
                <a:tc>
                  <a:txBody>
                    <a:bodyPr/>
                    <a:lstStyle/>
                    <a:p>
                      <a:pPr algn="r"/>
                      <a:r>
                        <a:rPr lang="en-US" sz="1600" dirty="0" smtClean="0"/>
                        <a:t>1400</a:t>
                      </a:r>
                      <a:endParaRPr lang="en-US" sz="1600" dirty="0"/>
                    </a:p>
                  </a:txBody>
                  <a:tcPr/>
                </a:tc>
                <a:tc>
                  <a:txBody>
                    <a:bodyPr/>
                    <a:lstStyle/>
                    <a:p>
                      <a:pPr algn="r"/>
                      <a:r>
                        <a:rPr lang="en-US" sz="1600" dirty="0" smtClean="0"/>
                        <a:t>1730</a:t>
                      </a:r>
                      <a:endParaRPr lang="en-US" sz="1600" dirty="0"/>
                    </a:p>
                  </a:txBody>
                  <a:tcPr/>
                </a:tc>
              </a:tr>
            </a:tbl>
          </a:graphicData>
        </a:graphic>
      </p:graphicFrame>
      <p:sp>
        <p:nvSpPr>
          <p:cNvPr id="4" name="TextBox 3"/>
          <p:cNvSpPr txBox="1"/>
          <p:nvPr/>
        </p:nvSpPr>
        <p:spPr>
          <a:xfrm>
            <a:off x="228600" y="1524000"/>
            <a:ext cx="3124200" cy="4585871"/>
          </a:xfrm>
          <a:prstGeom prst="rect">
            <a:avLst/>
          </a:prstGeom>
          <a:noFill/>
          <a:ln w="57150">
            <a:solidFill>
              <a:schemeClr val="accent1">
                <a:lumMod val="75000"/>
              </a:schemeClr>
            </a:solidFill>
          </a:ln>
        </p:spPr>
        <p:txBody>
          <a:bodyPr wrap="square" rtlCol="0">
            <a:spAutoFit/>
          </a:bodyPr>
          <a:lstStyle/>
          <a:p>
            <a:pPr marL="285750" indent="-285750">
              <a:buFont typeface="Arial" panose="020B0604020202020204" pitchFamily="34" charset="0"/>
              <a:buChar char="•"/>
            </a:pPr>
            <a:endParaRPr lang="en-US" sz="1600" dirty="0" smtClean="0">
              <a:solidFill>
                <a:srgbClr val="53565A"/>
              </a:solidFill>
            </a:endParaRPr>
          </a:p>
          <a:p>
            <a:pPr marL="285750" indent="-285750">
              <a:buFont typeface="Arial" panose="020B0604020202020204" pitchFamily="34" charset="0"/>
              <a:buChar char="•"/>
            </a:pPr>
            <a:r>
              <a:rPr lang="en-US" sz="1600" dirty="0" smtClean="0">
                <a:solidFill>
                  <a:srgbClr val="53565A"/>
                </a:solidFill>
              </a:rPr>
              <a:t>Very poor performance of some countries  (e.g. Malawi, Niger)</a:t>
            </a:r>
          </a:p>
          <a:p>
            <a:pPr marL="285750" indent="-285750">
              <a:buFont typeface="Arial" panose="020B0604020202020204" pitchFamily="34" charset="0"/>
              <a:buChar char="•"/>
            </a:pPr>
            <a:endParaRPr lang="en-US" sz="1600" dirty="0" smtClean="0">
              <a:solidFill>
                <a:srgbClr val="53565A"/>
              </a:solidFill>
            </a:endParaRPr>
          </a:p>
          <a:p>
            <a:pPr marL="285750" indent="-285750">
              <a:buFont typeface="Arial" panose="020B0604020202020204" pitchFamily="34" charset="0"/>
              <a:buChar char="•"/>
            </a:pPr>
            <a:r>
              <a:rPr lang="en-US" sz="1600" dirty="0" smtClean="0">
                <a:solidFill>
                  <a:srgbClr val="53565A"/>
                </a:solidFill>
              </a:rPr>
              <a:t>Forecasts inherently inaccurate:  Ghana’s rapid growth was not predicted back in 2008</a:t>
            </a:r>
          </a:p>
          <a:p>
            <a:pPr marL="285750" indent="-285750">
              <a:buFont typeface="Arial" panose="020B0604020202020204" pitchFamily="34" charset="0"/>
              <a:buChar char="•"/>
            </a:pPr>
            <a:endParaRPr lang="en-US" sz="1600" dirty="0">
              <a:solidFill>
                <a:srgbClr val="53565A"/>
              </a:solidFill>
            </a:endParaRPr>
          </a:p>
          <a:p>
            <a:pPr marL="285750" indent="-285750">
              <a:buFont typeface="Arial" panose="020B0604020202020204" pitchFamily="34" charset="0"/>
              <a:buChar char="•"/>
            </a:pPr>
            <a:r>
              <a:rPr lang="en-US" sz="1600" dirty="0" smtClean="0">
                <a:solidFill>
                  <a:srgbClr val="53565A"/>
                </a:solidFill>
              </a:rPr>
              <a:t>Rebasing can cause large changes, e.g. Nigeria, Ghana </a:t>
            </a:r>
          </a:p>
          <a:p>
            <a:pPr marL="285750" indent="-285750">
              <a:buFont typeface="Arial" panose="020B0604020202020204" pitchFamily="34" charset="0"/>
              <a:buChar char="•"/>
            </a:pPr>
            <a:endParaRPr lang="en-US" sz="1600" dirty="0">
              <a:solidFill>
                <a:srgbClr val="53565A"/>
              </a:solidFill>
            </a:endParaRPr>
          </a:p>
          <a:p>
            <a:pPr marL="285750" indent="-285750">
              <a:buFont typeface="Arial" panose="020B0604020202020204" pitchFamily="34" charset="0"/>
              <a:buChar char="•"/>
            </a:pPr>
            <a:r>
              <a:rPr lang="en-US" sz="1600" dirty="0" smtClean="0">
                <a:solidFill>
                  <a:srgbClr val="53565A"/>
                </a:solidFill>
              </a:rPr>
              <a:t>Higher incomes do not necessarily lead to better health (Angola, Nigeria:  Angola has the highest under-five mortality rate of the countries shown)</a:t>
            </a:r>
          </a:p>
          <a:p>
            <a:endParaRPr lang="en-US" dirty="0">
              <a:solidFill>
                <a:srgbClr val="53565A"/>
              </a:solidFill>
            </a:endParaRPr>
          </a:p>
          <a:p>
            <a:endParaRPr lang="en-US" dirty="0">
              <a:solidFill>
                <a:srgbClr val="53565A"/>
              </a:solidFill>
            </a:endParaRPr>
          </a:p>
        </p:txBody>
      </p:sp>
    </p:spTree>
    <p:extLst>
      <p:ext uri="{BB962C8B-B14F-4D97-AF65-F5344CB8AC3E}">
        <p14:creationId xmlns:p14="http://schemas.microsoft.com/office/powerpoint/2010/main" val="579192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GNI p.c., 2013 and key health indicators, selected countries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31164403"/>
              </p:ext>
            </p:extLst>
          </p:nvPr>
        </p:nvGraphicFramePr>
        <p:xfrm>
          <a:off x="1028700" y="1647837"/>
          <a:ext cx="7086600" cy="4511040"/>
        </p:xfrm>
        <a:graphic>
          <a:graphicData uri="http://schemas.openxmlformats.org/drawingml/2006/table">
            <a:tbl>
              <a:tblPr firstRow="1" bandRow="1">
                <a:tableStyleId>{5C22544A-7EE6-4342-B048-85BDC9FD1C3A}</a:tableStyleId>
              </a:tblPr>
              <a:tblGrid>
                <a:gridCol w="1295400"/>
                <a:gridCol w="1181100"/>
                <a:gridCol w="1828800"/>
                <a:gridCol w="1600200"/>
                <a:gridCol w="1181100"/>
              </a:tblGrid>
              <a:tr h="637340">
                <a:tc>
                  <a:txBody>
                    <a:bodyPr/>
                    <a:lstStyle/>
                    <a:p>
                      <a:endParaRPr lang="en-US" sz="1600" dirty="0"/>
                    </a:p>
                  </a:txBody>
                  <a:tcPr/>
                </a:tc>
                <a:tc>
                  <a:txBody>
                    <a:bodyPr/>
                    <a:lstStyle/>
                    <a:p>
                      <a:pPr algn="ctr"/>
                      <a:r>
                        <a:rPr lang="en-US" sz="1600" dirty="0" smtClean="0"/>
                        <a:t>GNI p.c. 2013</a:t>
                      </a:r>
                      <a:endParaRPr lang="en-US" sz="1600" dirty="0"/>
                    </a:p>
                  </a:txBody>
                  <a:tcPr anchor="b"/>
                </a:tc>
                <a:tc>
                  <a:txBody>
                    <a:bodyPr/>
                    <a:lstStyle/>
                    <a:p>
                      <a:pPr algn="ctr"/>
                      <a:r>
                        <a:rPr lang="en-US" sz="1600" dirty="0" smtClean="0"/>
                        <a:t>Under-five mortality rate, 2013</a:t>
                      </a:r>
                      <a:endParaRPr lang="en-US" sz="1600" dirty="0"/>
                    </a:p>
                  </a:txBody>
                  <a:tcPr anchor="b"/>
                </a:tc>
                <a:tc>
                  <a:txBody>
                    <a:bodyPr/>
                    <a:lstStyle/>
                    <a:p>
                      <a:pPr algn="ctr"/>
                      <a:r>
                        <a:rPr lang="en-US" sz="1600" dirty="0" smtClean="0"/>
                        <a:t>Maternal</a:t>
                      </a:r>
                      <a:r>
                        <a:rPr lang="en-US" sz="1600" baseline="0" dirty="0" smtClean="0"/>
                        <a:t> mortality ratio, 2013</a:t>
                      </a:r>
                      <a:endParaRPr lang="en-US" sz="1600" dirty="0"/>
                    </a:p>
                  </a:txBody>
                  <a:tcPr anchor="b"/>
                </a:tc>
                <a:tc>
                  <a:txBody>
                    <a:bodyPr/>
                    <a:lstStyle/>
                    <a:p>
                      <a:pPr algn="ctr"/>
                      <a:r>
                        <a:rPr lang="en-US" sz="1600" dirty="0" smtClean="0"/>
                        <a:t>TFR, 2012</a:t>
                      </a:r>
                      <a:endParaRPr lang="en-US" sz="1600" dirty="0"/>
                    </a:p>
                  </a:txBody>
                  <a:tcPr anchor="b"/>
                </a:tc>
              </a:tr>
              <a:tr h="0">
                <a:tc>
                  <a:txBody>
                    <a:bodyPr/>
                    <a:lstStyle/>
                    <a:p>
                      <a:r>
                        <a:rPr lang="en-US" sz="1600" dirty="0" smtClean="0"/>
                        <a:t>Angola</a:t>
                      </a:r>
                      <a:endParaRPr lang="en-US" sz="1600" dirty="0"/>
                    </a:p>
                  </a:txBody>
                  <a:tcPr/>
                </a:tc>
                <a:tc>
                  <a:txBody>
                    <a:bodyPr/>
                    <a:lstStyle/>
                    <a:p>
                      <a:pPr algn="r"/>
                      <a:r>
                        <a:rPr lang="en-US" sz="1600" dirty="0" smtClean="0"/>
                        <a:t>5010</a:t>
                      </a:r>
                      <a:endParaRPr lang="en-US" sz="1600" dirty="0"/>
                    </a:p>
                  </a:txBody>
                  <a:tcPr/>
                </a:tc>
                <a:tc>
                  <a:txBody>
                    <a:bodyPr/>
                    <a:lstStyle/>
                    <a:p>
                      <a:pPr algn="r" fontAlgn="b"/>
                      <a:r>
                        <a:rPr lang="en-US" sz="1600" b="0" i="0" u="none" strike="noStrike" dirty="0">
                          <a:solidFill>
                            <a:srgbClr val="000000"/>
                          </a:solidFill>
                          <a:effectLst/>
                          <a:latin typeface="Calibri" panose="020F0502020204030204" pitchFamily="34" charset="0"/>
                        </a:rPr>
                        <a:t>167</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460</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6.0</a:t>
                      </a:r>
                    </a:p>
                  </a:txBody>
                  <a:tcPr marL="7620" marR="7620" marT="7620" marB="0" anchor="b"/>
                </a:tc>
              </a:tr>
              <a:tr h="184025">
                <a:tc>
                  <a:txBody>
                    <a:bodyPr/>
                    <a:lstStyle/>
                    <a:p>
                      <a:r>
                        <a:rPr lang="en-US" sz="1600" dirty="0" smtClean="0"/>
                        <a:t>Bangladesh</a:t>
                      </a:r>
                      <a:endParaRPr lang="en-US" sz="1600" dirty="0"/>
                    </a:p>
                  </a:txBody>
                  <a:tcPr/>
                </a:tc>
                <a:tc>
                  <a:txBody>
                    <a:bodyPr/>
                    <a:lstStyle/>
                    <a:p>
                      <a:pPr algn="r"/>
                      <a:r>
                        <a:rPr lang="en-US" sz="1600" dirty="0" smtClean="0"/>
                        <a:t>900</a:t>
                      </a:r>
                      <a:endParaRPr lang="en-US" sz="1600" dirty="0"/>
                    </a:p>
                  </a:txBody>
                  <a:tcPr/>
                </a:tc>
                <a:tc>
                  <a:txBody>
                    <a:bodyPr/>
                    <a:lstStyle/>
                    <a:p>
                      <a:pPr algn="r" fontAlgn="b"/>
                      <a:r>
                        <a:rPr lang="en-US" sz="1600" b="0" i="0" u="none" strike="noStrike" dirty="0">
                          <a:solidFill>
                            <a:srgbClr val="000000"/>
                          </a:solidFill>
                          <a:effectLst/>
                          <a:latin typeface="Calibri" panose="020F0502020204030204" pitchFamily="34" charset="0"/>
                        </a:rPr>
                        <a:t>41</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170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2.2</a:t>
                      </a:r>
                    </a:p>
                  </a:txBody>
                  <a:tcPr marL="7620" marR="7620" marT="7620" marB="0" anchor="b"/>
                </a:tc>
              </a:tr>
              <a:tr h="124631">
                <a:tc>
                  <a:txBody>
                    <a:bodyPr/>
                    <a:lstStyle/>
                    <a:p>
                      <a:r>
                        <a:rPr lang="en-US" sz="1600" dirty="0" smtClean="0"/>
                        <a:t>Burun</a:t>
                      </a:r>
                      <a:r>
                        <a:rPr lang="en-US" sz="1600" baseline="0" dirty="0" smtClean="0"/>
                        <a:t>di</a:t>
                      </a:r>
                      <a:endParaRPr lang="en-US" sz="1600" dirty="0"/>
                    </a:p>
                  </a:txBody>
                  <a:tcPr/>
                </a:tc>
                <a:tc>
                  <a:txBody>
                    <a:bodyPr/>
                    <a:lstStyle/>
                    <a:p>
                      <a:pPr algn="r"/>
                      <a:r>
                        <a:rPr lang="en-US" sz="1600" dirty="0" smtClean="0"/>
                        <a:t>280</a:t>
                      </a:r>
                      <a:endParaRPr lang="en-US" sz="1600" dirty="0"/>
                    </a:p>
                  </a:txBody>
                  <a:tcPr/>
                </a:tc>
                <a:tc>
                  <a:txBody>
                    <a:bodyPr/>
                    <a:lstStyle/>
                    <a:p>
                      <a:pPr algn="r" fontAlgn="b"/>
                      <a:r>
                        <a:rPr lang="en-US" sz="1600" b="0" i="0" u="none" strike="noStrike" dirty="0">
                          <a:solidFill>
                            <a:srgbClr val="000000"/>
                          </a:solidFill>
                          <a:effectLst/>
                          <a:latin typeface="Calibri" panose="020F0502020204030204" pitchFamily="34" charset="0"/>
                        </a:rPr>
                        <a:t>83</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740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6.1</a:t>
                      </a:r>
                    </a:p>
                  </a:txBody>
                  <a:tcPr marL="7620" marR="7620" marT="7620" marB="0" anchor="b"/>
                </a:tc>
              </a:tr>
              <a:tr h="141437">
                <a:tc>
                  <a:txBody>
                    <a:bodyPr/>
                    <a:lstStyle/>
                    <a:p>
                      <a:r>
                        <a:rPr lang="en-US" sz="1600" dirty="0" smtClean="0"/>
                        <a:t>Ghana</a:t>
                      </a:r>
                      <a:endParaRPr lang="en-US" sz="1600" dirty="0"/>
                    </a:p>
                  </a:txBody>
                  <a:tcPr/>
                </a:tc>
                <a:tc>
                  <a:txBody>
                    <a:bodyPr/>
                    <a:lstStyle/>
                    <a:p>
                      <a:pPr algn="r"/>
                      <a:r>
                        <a:rPr lang="en-US" sz="1600" dirty="0" smtClean="0"/>
                        <a:t>1760</a:t>
                      </a:r>
                      <a:endParaRPr lang="en-US" sz="1600" dirty="0"/>
                    </a:p>
                  </a:txBody>
                  <a:tcPr/>
                </a:tc>
                <a:tc>
                  <a:txBody>
                    <a:bodyPr/>
                    <a:lstStyle/>
                    <a:p>
                      <a:pPr algn="r" fontAlgn="b"/>
                      <a:r>
                        <a:rPr lang="en-US" sz="1600" b="0" i="0" u="none" strike="noStrike" dirty="0">
                          <a:solidFill>
                            <a:srgbClr val="000000"/>
                          </a:solidFill>
                          <a:effectLst/>
                          <a:latin typeface="Calibri" panose="020F0502020204030204" pitchFamily="34" charset="0"/>
                        </a:rPr>
                        <a:t>78</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380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3.9</a:t>
                      </a:r>
                    </a:p>
                  </a:txBody>
                  <a:tcPr marL="7620" marR="7620" marT="7620" marB="0" anchor="b"/>
                </a:tc>
              </a:tr>
              <a:tr h="234443">
                <a:tc>
                  <a:txBody>
                    <a:bodyPr/>
                    <a:lstStyle/>
                    <a:p>
                      <a:r>
                        <a:rPr lang="en-US" sz="1600" dirty="0" smtClean="0"/>
                        <a:t>India</a:t>
                      </a:r>
                      <a:endParaRPr lang="en-US" sz="1600" dirty="0"/>
                    </a:p>
                  </a:txBody>
                  <a:tcPr/>
                </a:tc>
                <a:tc>
                  <a:txBody>
                    <a:bodyPr/>
                    <a:lstStyle/>
                    <a:p>
                      <a:pPr algn="r"/>
                      <a:r>
                        <a:rPr lang="en-US" sz="1600" dirty="0" smtClean="0"/>
                        <a:t>1570</a:t>
                      </a:r>
                      <a:endParaRPr lang="en-US" sz="1600" dirty="0"/>
                    </a:p>
                  </a:txBody>
                  <a:tcPr/>
                </a:tc>
                <a:tc>
                  <a:txBody>
                    <a:bodyPr/>
                    <a:lstStyle/>
                    <a:p>
                      <a:pPr algn="r" fontAlgn="b"/>
                      <a:r>
                        <a:rPr lang="en-US" sz="1600" b="0" i="0" u="none" strike="noStrike">
                          <a:solidFill>
                            <a:srgbClr val="000000"/>
                          </a:solidFill>
                          <a:effectLst/>
                          <a:latin typeface="Calibri" panose="020F0502020204030204" pitchFamily="34" charset="0"/>
                        </a:rPr>
                        <a:t>53</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190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2.5</a:t>
                      </a:r>
                    </a:p>
                  </a:txBody>
                  <a:tcPr marL="7620" marR="7620" marT="7620" marB="0" anchor="b"/>
                </a:tc>
              </a:tr>
              <a:tr h="251249">
                <a:tc>
                  <a:txBody>
                    <a:bodyPr/>
                    <a:lstStyle/>
                    <a:p>
                      <a:r>
                        <a:rPr lang="en-US" sz="1600" dirty="0" smtClean="0"/>
                        <a:t>Lao</a:t>
                      </a:r>
                      <a:endParaRPr lang="en-US" sz="1600" dirty="0"/>
                    </a:p>
                  </a:txBody>
                  <a:tcPr/>
                </a:tc>
                <a:tc>
                  <a:txBody>
                    <a:bodyPr/>
                    <a:lstStyle/>
                    <a:p>
                      <a:pPr algn="r"/>
                      <a:r>
                        <a:rPr lang="en-US" sz="1600" dirty="0" smtClean="0"/>
                        <a:t>1460</a:t>
                      </a:r>
                      <a:endParaRPr lang="en-US" sz="1600" dirty="0"/>
                    </a:p>
                  </a:txBody>
                  <a:tcPr/>
                </a:tc>
                <a:tc>
                  <a:txBody>
                    <a:bodyPr/>
                    <a:lstStyle/>
                    <a:p>
                      <a:pPr algn="r" fontAlgn="b"/>
                      <a:r>
                        <a:rPr lang="en-US" sz="1600" b="0" i="0" u="none" strike="noStrike">
                          <a:solidFill>
                            <a:srgbClr val="000000"/>
                          </a:solidFill>
                          <a:effectLst/>
                          <a:latin typeface="Calibri" panose="020F0502020204030204" pitchFamily="34" charset="0"/>
                        </a:rPr>
                        <a:t>71</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220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3.1</a:t>
                      </a:r>
                    </a:p>
                  </a:txBody>
                  <a:tcPr marL="7620" marR="7620" marT="7620" marB="0" anchor="b"/>
                </a:tc>
              </a:tr>
              <a:tr h="268055">
                <a:tc>
                  <a:txBody>
                    <a:bodyPr/>
                    <a:lstStyle/>
                    <a:p>
                      <a:r>
                        <a:rPr lang="en-US" sz="1600" dirty="0" smtClean="0"/>
                        <a:t>Malawi</a:t>
                      </a:r>
                      <a:endParaRPr lang="en-US" sz="1600" dirty="0"/>
                    </a:p>
                  </a:txBody>
                  <a:tcPr/>
                </a:tc>
                <a:tc>
                  <a:txBody>
                    <a:bodyPr/>
                    <a:lstStyle/>
                    <a:p>
                      <a:pPr algn="r"/>
                      <a:r>
                        <a:rPr lang="en-US" sz="1600" dirty="0" smtClean="0"/>
                        <a:t>270</a:t>
                      </a:r>
                      <a:endParaRPr lang="en-US" sz="1600" dirty="0"/>
                    </a:p>
                  </a:txBody>
                  <a:tcPr/>
                </a:tc>
                <a:tc>
                  <a:txBody>
                    <a:bodyPr/>
                    <a:lstStyle/>
                    <a:p>
                      <a:pPr algn="r" fontAlgn="b"/>
                      <a:r>
                        <a:rPr lang="en-US" sz="1600" b="0" i="0" u="none" strike="noStrike">
                          <a:solidFill>
                            <a:srgbClr val="000000"/>
                          </a:solidFill>
                          <a:effectLst/>
                          <a:latin typeface="Calibri" panose="020F0502020204030204" pitchFamily="34" charset="0"/>
                        </a:rPr>
                        <a:t>68</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510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5.5</a:t>
                      </a:r>
                    </a:p>
                  </a:txBody>
                  <a:tcPr marL="7620" marR="7620" marT="7620" marB="0" anchor="b"/>
                </a:tc>
              </a:tr>
              <a:tr h="284861">
                <a:tc>
                  <a:txBody>
                    <a:bodyPr/>
                    <a:lstStyle/>
                    <a:p>
                      <a:r>
                        <a:rPr lang="en-US" sz="1600" dirty="0" smtClean="0"/>
                        <a:t>Nicaragua</a:t>
                      </a:r>
                      <a:endParaRPr lang="en-US" sz="1600" dirty="0"/>
                    </a:p>
                  </a:txBody>
                  <a:tcPr/>
                </a:tc>
                <a:tc>
                  <a:txBody>
                    <a:bodyPr/>
                    <a:lstStyle/>
                    <a:p>
                      <a:pPr algn="r"/>
                      <a:r>
                        <a:rPr lang="en-US" sz="1600" dirty="0" smtClean="0"/>
                        <a:t>1780</a:t>
                      </a:r>
                      <a:endParaRPr lang="en-US" sz="1600" dirty="0"/>
                    </a:p>
                  </a:txBody>
                  <a:tcPr/>
                </a:tc>
                <a:tc>
                  <a:txBody>
                    <a:bodyPr/>
                    <a:lstStyle/>
                    <a:p>
                      <a:pPr algn="r" fontAlgn="b"/>
                      <a:r>
                        <a:rPr lang="en-US" sz="1600" b="0" i="0" u="none" strike="noStrike">
                          <a:solidFill>
                            <a:srgbClr val="000000"/>
                          </a:solidFill>
                          <a:effectLst/>
                          <a:latin typeface="Calibri" panose="020F0502020204030204" pitchFamily="34" charset="0"/>
                        </a:rPr>
                        <a:t>24</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2.5</a:t>
                      </a:r>
                    </a:p>
                  </a:txBody>
                  <a:tcPr marL="7620" marR="7620" marT="7620" marB="0" anchor="b"/>
                </a:tc>
              </a:tr>
              <a:tr h="301667">
                <a:tc>
                  <a:txBody>
                    <a:bodyPr/>
                    <a:lstStyle/>
                    <a:p>
                      <a:r>
                        <a:rPr lang="en-US" sz="1600" dirty="0" smtClean="0"/>
                        <a:t>Niger</a:t>
                      </a:r>
                      <a:endParaRPr lang="en-US" sz="1600" dirty="0"/>
                    </a:p>
                  </a:txBody>
                  <a:tcPr/>
                </a:tc>
                <a:tc>
                  <a:txBody>
                    <a:bodyPr/>
                    <a:lstStyle/>
                    <a:p>
                      <a:pPr algn="r"/>
                      <a:r>
                        <a:rPr lang="en-US" sz="1600" dirty="0" smtClean="0"/>
                        <a:t>410</a:t>
                      </a:r>
                      <a:endParaRPr lang="en-US" sz="1600" dirty="0"/>
                    </a:p>
                  </a:txBody>
                  <a:tcPr/>
                </a:tc>
                <a:tc>
                  <a:txBody>
                    <a:bodyPr/>
                    <a:lstStyle/>
                    <a:p>
                      <a:pPr algn="r" fontAlgn="b"/>
                      <a:r>
                        <a:rPr lang="en-US" sz="1600" b="0" i="0" u="none" strike="noStrike">
                          <a:solidFill>
                            <a:srgbClr val="000000"/>
                          </a:solidFill>
                          <a:effectLst/>
                          <a:latin typeface="Calibri" panose="020F0502020204030204" pitchFamily="34" charset="0"/>
                        </a:rPr>
                        <a:t>104</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630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7.6</a:t>
                      </a:r>
                    </a:p>
                  </a:txBody>
                  <a:tcPr marL="7620" marR="7620" marT="7620" marB="0" anchor="b"/>
                </a:tc>
              </a:tr>
              <a:tr h="318473">
                <a:tc>
                  <a:txBody>
                    <a:bodyPr/>
                    <a:lstStyle/>
                    <a:p>
                      <a:r>
                        <a:rPr lang="en-US" sz="1600" dirty="0" smtClean="0"/>
                        <a:t>Nigeria</a:t>
                      </a:r>
                      <a:endParaRPr lang="en-US" sz="1600" dirty="0"/>
                    </a:p>
                  </a:txBody>
                  <a:tcPr/>
                </a:tc>
                <a:tc>
                  <a:txBody>
                    <a:bodyPr/>
                    <a:lstStyle/>
                    <a:p>
                      <a:pPr algn="r"/>
                      <a:r>
                        <a:rPr lang="en-US" sz="1600" dirty="0" smtClean="0"/>
                        <a:t>2760</a:t>
                      </a:r>
                      <a:endParaRPr lang="en-US" sz="1600" dirty="0"/>
                    </a:p>
                  </a:txBody>
                  <a:tcPr/>
                </a:tc>
                <a:tc>
                  <a:txBody>
                    <a:bodyPr/>
                    <a:lstStyle/>
                    <a:p>
                      <a:pPr algn="r" fontAlgn="b"/>
                      <a:r>
                        <a:rPr lang="en-US" sz="1600" b="0" i="0" u="none" strike="noStrike">
                          <a:solidFill>
                            <a:srgbClr val="000000"/>
                          </a:solidFill>
                          <a:effectLst/>
                          <a:latin typeface="Calibri" panose="020F0502020204030204" pitchFamily="34" charset="0"/>
                        </a:rPr>
                        <a:t>117</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560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6.0</a:t>
                      </a:r>
                    </a:p>
                  </a:txBody>
                  <a:tcPr marL="7620" marR="7620" marT="7620" marB="0" anchor="b"/>
                </a:tc>
              </a:tr>
              <a:tr h="307247">
                <a:tc>
                  <a:txBody>
                    <a:bodyPr/>
                    <a:lstStyle/>
                    <a:p>
                      <a:r>
                        <a:rPr lang="en-US" sz="1600" dirty="0" smtClean="0"/>
                        <a:t>Vietnam</a:t>
                      </a:r>
                      <a:endParaRPr lang="en-US" sz="1600" dirty="0"/>
                    </a:p>
                  </a:txBody>
                  <a:tcPr/>
                </a:tc>
                <a:tc>
                  <a:txBody>
                    <a:bodyPr/>
                    <a:lstStyle/>
                    <a:p>
                      <a:pPr algn="r"/>
                      <a:r>
                        <a:rPr lang="en-US" sz="1600" dirty="0" smtClean="0"/>
                        <a:t>1730</a:t>
                      </a:r>
                      <a:endParaRPr lang="en-US" sz="1600" dirty="0"/>
                    </a:p>
                  </a:txBody>
                  <a:tcPr/>
                </a:tc>
                <a:tc>
                  <a:txBody>
                    <a:bodyPr/>
                    <a:lstStyle/>
                    <a:p>
                      <a:pPr algn="r" fontAlgn="b"/>
                      <a:r>
                        <a:rPr lang="en-US" sz="1600" b="0" i="0" u="none" strike="noStrike" dirty="0">
                          <a:solidFill>
                            <a:srgbClr val="000000"/>
                          </a:solidFill>
                          <a:effectLst/>
                          <a:latin typeface="Calibri" panose="020F0502020204030204" pitchFamily="34" charset="0"/>
                        </a:rPr>
                        <a:t>24</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49</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1.8</a:t>
                      </a:r>
                    </a:p>
                  </a:txBody>
                  <a:tcPr marL="7620" marR="7620" marT="7620" marB="0" anchor="b"/>
                </a:tc>
              </a:tr>
            </a:tbl>
          </a:graphicData>
        </a:graphic>
      </p:graphicFrame>
      <p:sp>
        <p:nvSpPr>
          <p:cNvPr id="5" name="TextBox 4"/>
          <p:cNvSpPr txBox="1"/>
          <p:nvPr/>
        </p:nvSpPr>
        <p:spPr>
          <a:xfrm>
            <a:off x="914400" y="6400800"/>
            <a:ext cx="6248400" cy="523220"/>
          </a:xfrm>
          <a:prstGeom prst="rect">
            <a:avLst/>
          </a:prstGeom>
          <a:noFill/>
        </p:spPr>
        <p:txBody>
          <a:bodyPr wrap="square" rtlCol="0">
            <a:spAutoFit/>
          </a:bodyPr>
          <a:lstStyle/>
          <a:p>
            <a:r>
              <a:rPr lang="en-US" sz="1400" dirty="0" smtClean="0">
                <a:solidFill>
                  <a:srgbClr val="53565A"/>
                </a:solidFill>
              </a:rPr>
              <a:t>Source:  World Bank release of 2013 GNI p.c. in July 2014, World Development Indicators for under-five mortality rate, </a:t>
            </a:r>
            <a:r>
              <a:rPr lang="en-US" sz="1400" dirty="0">
                <a:solidFill>
                  <a:srgbClr val="53565A"/>
                </a:solidFill>
              </a:rPr>
              <a:t>m</a:t>
            </a:r>
            <a:r>
              <a:rPr lang="en-US" sz="1400" dirty="0" smtClean="0">
                <a:solidFill>
                  <a:srgbClr val="53565A"/>
                </a:solidFill>
              </a:rPr>
              <a:t>aternal mortality ratio (modeled), and TFR</a:t>
            </a:r>
            <a:endParaRPr lang="en-US" sz="1400" dirty="0">
              <a:solidFill>
                <a:srgbClr val="53565A"/>
              </a:solidFill>
            </a:endParaRPr>
          </a:p>
        </p:txBody>
      </p:sp>
    </p:spTree>
    <p:extLst>
      <p:ext uri="{BB962C8B-B14F-4D97-AF65-F5344CB8AC3E}">
        <p14:creationId xmlns:p14="http://schemas.microsoft.com/office/powerpoint/2010/main" val="2027082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 rebasing of GDP:  How common? Why?</a:t>
            </a:r>
            <a:endParaRPr lang="en-US" dirty="0"/>
          </a:p>
        </p:txBody>
      </p:sp>
      <p:sp>
        <p:nvSpPr>
          <p:cNvPr id="8"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IMF recommends rebasing exercise for GDP estimation at a minimum every 5 years:  opportunity to improve GDP estimates by better reflecting changing prices, structure of economy</a:t>
            </a:r>
          </a:p>
          <a:p>
            <a:r>
              <a:rPr lang="en-US" dirty="0" smtClean="0"/>
              <a:t>Doesn’t always lead to increase in GDP, sometimes decreases (Lesotho) or small changes (Niger, Ethiopia)</a:t>
            </a:r>
          </a:p>
          <a:p>
            <a:r>
              <a:rPr lang="en-US" dirty="0" smtClean="0"/>
              <a:t>Nigeria’s rebasing in 2014:  extreme case, because previous base year was 1990 and economy had undergone much change.  Rebasing almost doubled its GDP estimate.</a:t>
            </a:r>
          </a:p>
          <a:p>
            <a:r>
              <a:rPr lang="en-US" dirty="0" smtClean="0"/>
              <a:t>Other large changes, 2014:  Kenya and Zambia (increase in GDP by one quarter), Tanzania (increase by 1/3)</a:t>
            </a:r>
          </a:p>
          <a:p>
            <a:r>
              <a:rPr lang="en-US" dirty="0" smtClean="0"/>
              <a:t>India:  recent rebasing no change in GDP</a:t>
            </a:r>
          </a:p>
          <a:p>
            <a:r>
              <a:rPr lang="en-US" dirty="0" smtClean="0"/>
              <a:t>Uganda:  recent rebasing 10% increase in GDP</a:t>
            </a:r>
          </a:p>
          <a:p>
            <a:r>
              <a:rPr lang="en-US" dirty="0" smtClean="0"/>
              <a:t>Upcoming:  South Africa  </a:t>
            </a:r>
            <a:endParaRPr lang="en-US" dirty="0"/>
          </a:p>
        </p:txBody>
      </p:sp>
    </p:spTree>
    <p:extLst>
      <p:ext uri="{BB962C8B-B14F-4D97-AF65-F5344CB8AC3E}">
        <p14:creationId xmlns:p14="http://schemas.microsoft.com/office/powerpoint/2010/main" val="3274415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D.  Financing the Convergence Package</a:t>
            </a:r>
            <a:endParaRPr lang="en-US" dirty="0"/>
          </a:p>
        </p:txBody>
      </p:sp>
      <p:graphicFrame>
        <p:nvGraphicFramePr>
          <p:cNvPr id="4" name="Diagram 3"/>
          <p:cNvGraphicFramePr/>
          <p:nvPr>
            <p:extLst>
              <p:ext uri="{D42A27DB-BD31-4B8C-83A1-F6EECF244321}">
                <p14:modId xmlns:p14="http://schemas.microsoft.com/office/powerpoint/2010/main" val="3071465074"/>
              </p:ext>
            </p:extLst>
          </p:nvPr>
        </p:nvGraphicFramePr>
        <p:xfrm>
          <a:off x="533400" y="1066800"/>
          <a:ext cx="8297333"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1447800"/>
            <a:ext cx="1905000" cy="8382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2896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Domestic resource mobilization: as countries develop, on average the tax base broadens and tax compliance and administration improve</a:t>
            </a:r>
            <a:endParaRPr lang="en-US" sz="28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9421967"/>
              </p:ext>
            </p:extLst>
          </p:nvPr>
        </p:nvGraphicFramePr>
        <p:xfrm>
          <a:off x="914398" y="1828800"/>
          <a:ext cx="7010402" cy="2976109"/>
        </p:xfrm>
        <a:graphic>
          <a:graphicData uri="http://schemas.openxmlformats.org/drawingml/2006/table">
            <a:tbl>
              <a:tblPr>
                <a:tableStyleId>{5C22544A-7EE6-4342-B048-85BDC9FD1C3A}</a:tableStyleId>
              </a:tblPr>
              <a:tblGrid>
                <a:gridCol w="1786012"/>
                <a:gridCol w="1044878"/>
                <a:gridCol w="1044878"/>
                <a:gridCol w="1044878"/>
                <a:gridCol w="1044878"/>
                <a:gridCol w="1044878"/>
              </a:tblGrid>
              <a:tr h="330679">
                <a:tc gridSpan="6">
                  <a:txBody>
                    <a:bodyPr/>
                    <a:lstStyle/>
                    <a:p>
                      <a:pPr algn="ctr" fontAlgn="b"/>
                      <a:r>
                        <a:rPr lang="en-US" sz="1600" b="1" u="none" strike="noStrike" dirty="0">
                          <a:effectLst/>
                        </a:rPr>
                        <a:t>Total government revenue as a share of GDP (simple average)</a:t>
                      </a:r>
                      <a:endParaRPr lang="en-US" sz="16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4543">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1990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1995</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2000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2005</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2011</a:t>
                      </a:r>
                      <a:endParaRPr lang="en-US" sz="1600" b="0" i="0" u="none" strike="noStrike">
                        <a:solidFill>
                          <a:srgbClr val="000000"/>
                        </a:solidFill>
                        <a:effectLst/>
                        <a:latin typeface="Calibri" panose="020F0502020204030204" pitchFamily="34" charset="0"/>
                      </a:endParaRPr>
                    </a:p>
                  </a:txBody>
                  <a:tcPr marL="0" marR="0" marT="0" marB="0" anchor="b"/>
                </a:tc>
              </a:tr>
              <a:tr h="264543">
                <a:tc>
                  <a:txBody>
                    <a:bodyPr/>
                    <a:lstStyle/>
                    <a:p>
                      <a:pPr algn="ctr" fontAlgn="b"/>
                      <a:r>
                        <a:rPr lang="en-US" sz="1600" u="none" strike="noStrike" dirty="0">
                          <a:effectLst/>
                        </a:rPr>
                        <a:t>Low income</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16.8</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18.7</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16.9</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18.5</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20.7</a:t>
                      </a:r>
                      <a:endParaRPr lang="en-US" sz="1600" b="0" i="0" u="none" strike="noStrike">
                        <a:solidFill>
                          <a:srgbClr val="000000"/>
                        </a:solidFill>
                        <a:effectLst/>
                        <a:latin typeface="Calibri" panose="020F0502020204030204" pitchFamily="34" charset="0"/>
                      </a:endParaRPr>
                    </a:p>
                  </a:txBody>
                  <a:tcPr marL="0" marR="0" marT="0" marB="0" anchor="b"/>
                </a:tc>
              </a:tr>
              <a:tr h="264543">
                <a:tc>
                  <a:txBody>
                    <a:bodyPr/>
                    <a:lstStyle/>
                    <a:p>
                      <a:pPr algn="ctr" fontAlgn="b"/>
                      <a:r>
                        <a:rPr lang="en-US" sz="1600" u="none" strike="noStrike">
                          <a:effectLst/>
                        </a:rPr>
                        <a:t>Lower middle income</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25.5</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23.7</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24.8</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28.0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27.9</a:t>
                      </a:r>
                      <a:endParaRPr lang="en-US" sz="1600" b="0" i="0" u="none" strike="noStrike">
                        <a:solidFill>
                          <a:srgbClr val="000000"/>
                        </a:solidFill>
                        <a:effectLst/>
                        <a:latin typeface="Calibri" panose="020F0502020204030204" pitchFamily="34" charset="0"/>
                      </a:endParaRPr>
                    </a:p>
                  </a:txBody>
                  <a:tcPr marL="0" marR="0" marT="0" marB="0" anchor="b"/>
                </a:tc>
              </a:tr>
              <a:tr h="264543">
                <a:tc>
                  <a:txBody>
                    <a:bodyPr/>
                    <a:lstStyle/>
                    <a:p>
                      <a:pPr algn="ctr" fontAlgn="b"/>
                      <a:r>
                        <a:rPr lang="en-US" sz="1600" u="none" strike="noStrike">
                          <a:effectLst/>
                        </a:rPr>
                        <a:t>Upper middle income</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28.3</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25.7</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28.1</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31.0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31.1</a:t>
                      </a:r>
                      <a:endParaRPr lang="en-US" sz="1600" b="0" i="0" u="none" strike="noStrike">
                        <a:solidFill>
                          <a:srgbClr val="000000"/>
                        </a:solidFill>
                        <a:effectLst/>
                        <a:latin typeface="Calibri" panose="020F0502020204030204" pitchFamily="34" charset="0"/>
                      </a:endParaRPr>
                    </a:p>
                  </a:txBody>
                  <a:tcPr marL="0" marR="0" marT="0" marB="0" anchor="b"/>
                </a:tc>
              </a:tr>
              <a:tr h="264543">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r>
              <a:tr h="264543">
                <a:tc gridSpan="6">
                  <a:txBody>
                    <a:bodyPr/>
                    <a:lstStyle/>
                    <a:p>
                      <a:pPr algn="ctr" fontAlgn="b"/>
                      <a:r>
                        <a:rPr lang="en-US" sz="1600" b="1" u="none" strike="noStrike" dirty="0">
                          <a:effectLst/>
                        </a:rPr>
                        <a:t>Total government revenue as a share of GDP (GDP weighted)</a:t>
                      </a:r>
                      <a:endParaRPr lang="en-US" sz="16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4543">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1990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1995</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2000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2005</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2011</a:t>
                      </a:r>
                      <a:endParaRPr lang="en-US" sz="1600" b="0" i="0" u="none" strike="noStrike">
                        <a:solidFill>
                          <a:srgbClr val="000000"/>
                        </a:solidFill>
                        <a:effectLst/>
                        <a:latin typeface="Calibri" panose="020F0502020204030204" pitchFamily="34" charset="0"/>
                      </a:endParaRPr>
                    </a:p>
                  </a:txBody>
                  <a:tcPr marL="0" marR="0" marT="0" marB="0" anchor="b"/>
                </a:tc>
              </a:tr>
              <a:tr h="264543">
                <a:tc>
                  <a:txBody>
                    <a:bodyPr/>
                    <a:lstStyle/>
                    <a:p>
                      <a:pPr algn="ctr" fontAlgn="b"/>
                      <a:r>
                        <a:rPr lang="en-US" sz="1600" u="none" strike="noStrike">
                          <a:effectLst/>
                        </a:rPr>
                        <a:t>Low income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13.4</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15.7</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13.8</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16.0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17.3</a:t>
                      </a:r>
                      <a:endParaRPr lang="en-US" sz="1600" b="0" i="0" u="none" strike="noStrike" dirty="0">
                        <a:solidFill>
                          <a:srgbClr val="000000"/>
                        </a:solidFill>
                        <a:effectLst/>
                        <a:latin typeface="Calibri" panose="020F0502020204030204" pitchFamily="34" charset="0"/>
                      </a:endParaRPr>
                    </a:p>
                  </a:txBody>
                  <a:tcPr marL="0" marR="0" marT="0" marB="0" anchor="b"/>
                </a:tc>
              </a:tr>
              <a:tr h="264543">
                <a:tc>
                  <a:txBody>
                    <a:bodyPr/>
                    <a:lstStyle/>
                    <a:p>
                      <a:pPr algn="ctr" fontAlgn="b"/>
                      <a:r>
                        <a:rPr lang="en-US" sz="1600" u="none" strike="noStrike">
                          <a:effectLst/>
                        </a:rPr>
                        <a:t>Lower middle income</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16.3</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18.7</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18.8</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21.0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20.1</a:t>
                      </a:r>
                      <a:endParaRPr lang="en-US" sz="1600" b="0" i="0" u="none" strike="noStrike" dirty="0">
                        <a:solidFill>
                          <a:srgbClr val="000000"/>
                        </a:solidFill>
                        <a:effectLst/>
                        <a:latin typeface="Calibri" panose="020F0502020204030204" pitchFamily="34" charset="0"/>
                      </a:endParaRPr>
                    </a:p>
                  </a:txBody>
                  <a:tcPr marL="0" marR="0" marT="0" marB="0" anchor="b"/>
                </a:tc>
              </a:tr>
              <a:tr h="264543">
                <a:tc>
                  <a:txBody>
                    <a:bodyPr/>
                    <a:lstStyle/>
                    <a:p>
                      <a:pPr algn="ctr" fontAlgn="b"/>
                      <a:r>
                        <a:rPr lang="en-US" sz="1600" u="none" strike="noStrike">
                          <a:effectLst/>
                        </a:rPr>
                        <a:t>Upper middle income</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21.8</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18.3</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22.2</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25.6</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27.9</a:t>
                      </a:r>
                      <a:endParaRPr lang="en-US" sz="1600" b="0" i="0" u="none" strike="noStrike" dirty="0">
                        <a:solidFill>
                          <a:srgbClr val="000000"/>
                        </a:solidFill>
                        <a:effectLst/>
                        <a:latin typeface="Calibri" panose="020F0502020204030204" pitchFamily="34" charset="0"/>
                      </a:endParaRPr>
                    </a:p>
                  </a:txBody>
                  <a:tcPr marL="0" marR="0" marT="0" marB="0" anchor="b"/>
                </a:tc>
              </a:tr>
            </a:tbl>
          </a:graphicData>
        </a:graphic>
      </p:graphicFrame>
      <p:sp>
        <p:nvSpPr>
          <p:cNvPr id="4" name="TextBox 3"/>
          <p:cNvSpPr txBox="1"/>
          <p:nvPr/>
        </p:nvSpPr>
        <p:spPr>
          <a:xfrm>
            <a:off x="990600" y="5029200"/>
            <a:ext cx="6934200" cy="923330"/>
          </a:xfrm>
          <a:prstGeom prst="rect">
            <a:avLst/>
          </a:prstGeom>
          <a:noFill/>
        </p:spPr>
        <p:txBody>
          <a:bodyPr wrap="square" rtlCol="0">
            <a:spAutoFit/>
          </a:bodyPr>
          <a:lstStyle/>
          <a:p>
            <a:r>
              <a:rPr lang="en-US" dirty="0" smtClean="0">
                <a:solidFill>
                  <a:srgbClr val="53565A"/>
                </a:solidFill>
              </a:rPr>
              <a:t>Source:  provided by Sanjeev Gupta, IMF</a:t>
            </a:r>
          </a:p>
          <a:p>
            <a:endParaRPr lang="en-US" dirty="0">
              <a:solidFill>
                <a:srgbClr val="53565A"/>
              </a:solidFill>
            </a:endParaRPr>
          </a:p>
          <a:p>
            <a:r>
              <a:rPr lang="en-US" dirty="0" smtClean="0">
                <a:solidFill>
                  <a:srgbClr val="53565A"/>
                </a:solidFill>
              </a:rPr>
              <a:t>Countries classification based on country status in 2011. </a:t>
            </a:r>
            <a:endParaRPr lang="en-US" dirty="0">
              <a:solidFill>
                <a:srgbClr val="53565A"/>
              </a:solidFill>
            </a:endParaRPr>
          </a:p>
        </p:txBody>
      </p:sp>
    </p:spTree>
    <p:extLst>
      <p:ext uri="{BB962C8B-B14F-4D97-AF65-F5344CB8AC3E}">
        <p14:creationId xmlns:p14="http://schemas.microsoft.com/office/powerpoint/2010/main" val="1077524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Some of the taxes/subsidies of special interest to health</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1471022"/>
              </p:ext>
            </p:extLst>
          </p:nvPr>
        </p:nvGraphicFramePr>
        <p:xfrm>
          <a:off x="685800" y="1219200"/>
          <a:ext cx="7877908" cy="4999954"/>
        </p:xfrm>
        <a:graphic>
          <a:graphicData uri="http://schemas.openxmlformats.org/drawingml/2006/table">
            <a:tbl>
              <a:tblPr firstRow="1" bandRow="1">
                <a:tableStyleId>{5C22544A-7EE6-4342-B048-85BDC9FD1C3A}</a:tableStyleId>
              </a:tblPr>
              <a:tblGrid>
                <a:gridCol w="1447800"/>
                <a:gridCol w="3124200"/>
                <a:gridCol w="3305908"/>
              </a:tblGrid>
              <a:tr h="381000">
                <a:tc>
                  <a:txBody>
                    <a:bodyPr/>
                    <a:lstStyle/>
                    <a:p>
                      <a:r>
                        <a:rPr lang="en-US" sz="1600" dirty="0" smtClean="0"/>
                        <a:t>Risk factor</a:t>
                      </a:r>
                      <a:endParaRPr lang="en-US" sz="1600" dirty="0"/>
                    </a:p>
                  </a:txBody>
                  <a:tcPr/>
                </a:tc>
                <a:tc>
                  <a:txBody>
                    <a:bodyPr/>
                    <a:lstStyle/>
                    <a:p>
                      <a:r>
                        <a:rPr lang="en-US" sz="1600" dirty="0" smtClean="0"/>
                        <a:t>Price changes (taxes</a:t>
                      </a:r>
                      <a:r>
                        <a:rPr lang="en-US" sz="1600" baseline="0" dirty="0" smtClean="0"/>
                        <a:t> or subsidies)</a:t>
                      </a:r>
                      <a:endParaRPr lang="en-US" sz="1600" dirty="0"/>
                    </a:p>
                  </a:txBody>
                  <a:tcPr/>
                </a:tc>
                <a:tc>
                  <a:txBody>
                    <a:bodyPr/>
                    <a:lstStyle/>
                    <a:p>
                      <a:r>
                        <a:rPr lang="en-US" sz="1600" dirty="0" smtClean="0"/>
                        <a:t>Notes</a:t>
                      </a:r>
                      <a:endParaRPr lang="en-US" sz="1600" dirty="0"/>
                    </a:p>
                  </a:txBody>
                  <a:tcPr/>
                </a:tc>
              </a:tr>
              <a:tr h="504154">
                <a:tc>
                  <a:txBody>
                    <a:bodyPr/>
                    <a:lstStyle/>
                    <a:p>
                      <a:r>
                        <a:rPr lang="en-US" sz="1600" dirty="0" smtClean="0"/>
                        <a:t>Unsafe sex</a:t>
                      </a:r>
                      <a:endParaRPr lang="en-US" sz="1600" dirty="0"/>
                    </a:p>
                  </a:txBody>
                  <a:tcPr/>
                </a:tc>
                <a:tc>
                  <a:txBody>
                    <a:bodyPr/>
                    <a:lstStyle/>
                    <a:p>
                      <a:r>
                        <a:rPr lang="en-US" sz="1600" dirty="0" smtClean="0"/>
                        <a:t>Subsidies</a:t>
                      </a:r>
                      <a:r>
                        <a:rPr lang="en-US" sz="1600" baseline="0" dirty="0" smtClean="0"/>
                        <a:t> (free or subsidized condoms and rapid saliva HIV tests)</a:t>
                      </a:r>
                      <a:endParaRPr lang="en-US" sz="1600" dirty="0"/>
                    </a:p>
                  </a:txBody>
                  <a:tcPr/>
                </a:tc>
                <a:tc>
                  <a:txBody>
                    <a:bodyPr/>
                    <a:lstStyle/>
                    <a:p>
                      <a:endParaRPr lang="en-US" sz="1600" dirty="0"/>
                    </a:p>
                  </a:txBody>
                  <a:tcPr/>
                </a:tc>
              </a:tr>
              <a:tr h="259996">
                <a:tc>
                  <a:txBody>
                    <a:bodyPr/>
                    <a:lstStyle/>
                    <a:p>
                      <a:r>
                        <a:rPr lang="en-US" sz="1600" dirty="0" smtClean="0"/>
                        <a:t>Tobacco use</a:t>
                      </a:r>
                      <a:endParaRPr lang="en-US" sz="1600" dirty="0"/>
                    </a:p>
                  </a:txBody>
                  <a:tcPr/>
                </a:tc>
                <a:tc>
                  <a:txBody>
                    <a:bodyPr/>
                    <a:lstStyle/>
                    <a:p>
                      <a:r>
                        <a:rPr lang="en-US" sz="1600" dirty="0" smtClean="0"/>
                        <a:t>Tobacco</a:t>
                      </a:r>
                      <a:r>
                        <a:rPr lang="en-US" sz="1600" baseline="0" dirty="0" smtClean="0"/>
                        <a:t> taxation</a:t>
                      </a:r>
                      <a:endParaRPr lang="en-US" sz="1600" dirty="0"/>
                    </a:p>
                  </a:txBody>
                  <a:tcPr/>
                </a:tc>
                <a:tc>
                  <a:txBody>
                    <a:bodyPr/>
                    <a:lstStyle/>
                    <a:p>
                      <a:r>
                        <a:rPr lang="en-US" sz="1600" dirty="0" smtClean="0"/>
                        <a:t>Large excise taxes, e.g. 170%.  Along</a:t>
                      </a:r>
                      <a:r>
                        <a:rPr lang="en-US" sz="1600" baseline="0" dirty="0" smtClean="0"/>
                        <a:t> with other measures, key to discouraging consumption, and can raise significant revenue.</a:t>
                      </a:r>
                      <a:r>
                        <a:rPr lang="en-US" sz="1600" dirty="0" smtClean="0"/>
                        <a:t> </a:t>
                      </a:r>
                      <a:endParaRPr lang="en-US" sz="1600" dirty="0"/>
                    </a:p>
                  </a:txBody>
                  <a:tcPr/>
                </a:tc>
              </a:tr>
              <a:tr h="534316">
                <a:tc>
                  <a:txBody>
                    <a:bodyPr/>
                    <a:lstStyle/>
                    <a:p>
                      <a:r>
                        <a:rPr lang="en-US" sz="1600" dirty="0" smtClean="0"/>
                        <a:t>Harmful alcohol</a:t>
                      </a:r>
                      <a:r>
                        <a:rPr lang="en-US" sz="1600" baseline="0" dirty="0" smtClean="0"/>
                        <a:t> use</a:t>
                      </a:r>
                      <a:endParaRPr lang="en-US" sz="1600" dirty="0"/>
                    </a:p>
                  </a:txBody>
                  <a:tcPr/>
                </a:tc>
                <a:tc>
                  <a:txBody>
                    <a:bodyPr/>
                    <a:lstStyle/>
                    <a:p>
                      <a:r>
                        <a:rPr lang="en-US" sz="1600" dirty="0" smtClean="0"/>
                        <a:t>Alcohol taxes in countries with high burden of alcohol</a:t>
                      </a:r>
                      <a:r>
                        <a:rPr lang="en-US" sz="1600" baseline="0" dirty="0" smtClean="0"/>
                        <a:t> consumption</a:t>
                      </a:r>
                      <a:endParaRPr lang="en-US" sz="1600" dirty="0"/>
                    </a:p>
                  </a:txBody>
                  <a:tcPr/>
                </a:tc>
                <a:tc>
                  <a:txBody>
                    <a:bodyPr/>
                    <a:lstStyle/>
                    <a:p>
                      <a:r>
                        <a:rPr lang="en-US" sz="1600" dirty="0" smtClean="0"/>
                        <a:t>Along</a:t>
                      </a:r>
                      <a:r>
                        <a:rPr lang="en-US" sz="1600" baseline="0" dirty="0" smtClean="0"/>
                        <a:t> with other measures, key to discouraging consumption, and can raise significant revenue.</a:t>
                      </a:r>
                      <a:r>
                        <a:rPr lang="en-US" sz="1600" dirty="0" smtClean="0"/>
                        <a:t> </a:t>
                      </a:r>
                      <a:endParaRPr lang="en-US" sz="1600" dirty="0"/>
                    </a:p>
                  </a:txBody>
                  <a:tcPr/>
                </a:tc>
              </a:tr>
              <a:tr h="336196">
                <a:tc>
                  <a:txBody>
                    <a:bodyPr/>
                    <a:lstStyle/>
                    <a:p>
                      <a:r>
                        <a:rPr lang="en-US" sz="1600" dirty="0" smtClean="0"/>
                        <a:t>Poor diet</a:t>
                      </a:r>
                      <a:endParaRPr lang="en-US" sz="1600" dirty="0"/>
                    </a:p>
                  </a:txBody>
                  <a:tcPr/>
                </a:tc>
                <a:tc>
                  <a:txBody>
                    <a:bodyPr/>
                    <a:lstStyle/>
                    <a:p>
                      <a:r>
                        <a:rPr lang="en-US" sz="1600" dirty="0" smtClean="0"/>
                        <a:t>Tax</a:t>
                      </a:r>
                      <a:r>
                        <a:rPr lang="en-US" sz="1600" baseline="0" dirty="0" smtClean="0"/>
                        <a:t> sugar and potentially other foods</a:t>
                      </a:r>
                      <a:endParaRPr lang="en-US" sz="1600" dirty="0"/>
                    </a:p>
                  </a:txBody>
                  <a:tcPr/>
                </a:tc>
                <a:tc>
                  <a:txBody>
                    <a:bodyPr/>
                    <a:lstStyle/>
                    <a:p>
                      <a:r>
                        <a:rPr lang="en-US" sz="1600" dirty="0" smtClean="0"/>
                        <a:t>Knowledge</a:t>
                      </a:r>
                      <a:r>
                        <a:rPr lang="en-US" sz="1600" baseline="0" dirty="0" smtClean="0"/>
                        <a:t> of “what works” well behind tobacco and alcohol taxation.</a:t>
                      </a:r>
                      <a:endParaRPr lang="en-US" sz="1600" dirty="0"/>
                    </a:p>
                  </a:txBody>
                  <a:tcPr/>
                </a:tc>
              </a:tr>
              <a:tr h="1570954">
                <a:tc>
                  <a:txBody>
                    <a:bodyPr/>
                    <a:lstStyle/>
                    <a:p>
                      <a:r>
                        <a:rPr lang="en-US" sz="1600" dirty="0" smtClean="0"/>
                        <a:t>Ambient air</a:t>
                      </a:r>
                      <a:r>
                        <a:rPr lang="en-US" sz="1600" baseline="0" dirty="0" smtClean="0"/>
                        <a:t> pollution</a:t>
                      </a:r>
                      <a:endParaRPr lang="en-US" sz="1600" dirty="0"/>
                    </a:p>
                  </a:txBody>
                  <a:tcPr/>
                </a:tc>
                <a:tc>
                  <a:txBody>
                    <a:bodyPr/>
                    <a:lstStyle/>
                    <a:p>
                      <a:r>
                        <a:rPr lang="en-US" sz="1600" dirty="0" smtClean="0"/>
                        <a:t>Reduce/remove</a:t>
                      </a:r>
                      <a:r>
                        <a:rPr lang="en-US" sz="1600" baseline="0" dirty="0" smtClean="0"/>
                        <a:t> of fossil fuel subsidies.  Price subsidies for improved indoor stoves.  Consider selectively subsidizing LPG to replace kerosene in indoor stoves.  </a:t>
                      </a:r>
                      <a:endParaRPr lang="en-US" sz="1600" dirty="0"/>
                    </a:p>
                  </a:txBody>
                  <a:tcPr/>
                </a:tc>
                <a:tc>
                  <a:txBody>
                    <a:bodyPr/>
                    <a:lstStyle/>
                    <a:p>
                      <a:r>
                        <a:rPr lang="en-US" sz="1600" dirty="0" smtClean="0"/>
                        <a:t>IMF estimates </a:t>
                      </a:r>
                      <a:r>
                        <a:rPr lang="en-US" sz="1600" baseline="0" dirty="0" smtClean="0"/>
                        <a:t>subsidies for petroleum products, electricity, natural gas and coal amount to 0.7% of global GDP and 2% of government revenue in 2011.  Highly regressive.</a:t>
                      </a:r>
                      <a:endParaRPr lang="en-US" sz="1600" dirty="0"/>
                    </a:p>
                  </a:txBody>
                  <a:tcPr/>
                </a:tc>
              </a:tr>
            </a:tbl>
          </a:graphicData>
        </a:graphic>
      </p:graphicFrame>
    </p:spTree>
    <p:extLst>
      <p:ext uri="{BB962C8B-B14F-4D97-AF65-F5344CB8AC3E}">
        <p14:creationId xmlns:p14="http://schemas.microsoft.com/office/powerpoint/2010/main" val="202411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Financing the Convergence Package</a:t>
            </a:r>
            <a:endParaRPr lang="en-US" dirty="0"/>
          </a:p>
        </p:txBody>
      </p:sp>
      <p:graphicFrame>
        <p:nvGraphicFramePr>
          <p:cNvPr id="4" name="Diagram 3"/>
          <p:cNvGraphicFramePr/>
          <p:nvPr>
            <p:extLst>
              <p:ext uri="{D42A27DB-BD31-4B8C-83A1-F6EECF244321}">
                <p14:modId xmlns:p14="http://schemas.microsoft.com/office/powerpoint/2010/main" val="2482675926"/>
              </p:ext>
            </p:extLst>
          </p:nvPr>
        </p:nvGraphicFramePr>
        <p:xfrm>
          <a:off x="533400" y="1066800"/>
          <a:ext cx="8297333"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1447800"/>
            <a:ext cx="1905000" cy="8382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2427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Reallocations</a:t>
            </a:r>
            <a:endParaRPr lang="en-US" dirty="0"/>
          </a:p>
        </p:txBody>
      </p:sp>
      <p:sp>
        <p:nvSpPr>
          <p:cNvPr id="3" name="Content Placeholder 2"/>
          <p:cNvSpPr>
            <a:spLocks noGrp="1"/>
          </p:cNvSpPr>
          <p:nvPr>
            <p:ph idx="1"/>
          </p:nvPr>
        </p:nvSpPr>
        <p:spPr/>
        <p:txBody>
          <a:bodyPr/>
          <a:lstStyle/>
          <a:p>
            <a:r>
              <a:rPr lang="en-US" dirty="0" smtClean="0"/>
              <a:t>Remove fossil fuel subsidies, redirect some of funds to health and other priorities</a:t>
            </a:r>
          </a:p>
          <a:p>
            <a:r>
              <a:rPr lang="en-US" dirty="0" smtClean="0"/>
              <a:t>Other reallocations:  reallocations across government spending, other reductions in inefficient subsidies</a:t>
            </a:r>
          </a:p>
          <a:p>
            <a:r>
              <a:rPr lang="en-US" dirty="0" smtClean="0"/>
              <a:t>Efficiency gains from within the health system (small but real gains possible)</a:t>
            </a:r>
            <a:endParaRPr lang="en-US" dirty="0"/>
          </a:p>
        </p:txBody>
      </p:sp>
    </p:spTree>
    <p:extLst>
      <p:ext uri="{BB962C8B-B14F-4D97-AF65-F5344CB8AC3E}">
        <p14:creationId xmlns:p14="http://schemas.microsoft.com/office/powerpoint/2010/main" val="275282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solidFill>
                  <a:srgbClr val="00B0F0"/>
                </a:solidFill>
              </a:rPr>
              <a:t>Global Health 2035: </a:t>
            </a:r>
            <a:r>
              <a:rPr lang="en-US" dirty="0" smtClean="0">
                <a:solidFill>
                  <a:srgbClr val="00B0F0"/>
                </a:solidFill>
              </a:rPr>
              <a:t>Key Findings</a:t>
            </a:r>
            <a:endParaRPr lang="en-US" i="1"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1489003"/>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
        <p:nvSpPr>
          <p:cNvPr id="3" name="Rounded Rectangle 2"/>
          <p:cNvSpPr/>
          <p:nvPr/>
        </p:nvSpPr>
        <p:spPr>
          <a:xfrm>
            <a:off x="381000" y="1371600"/>
            <a:ext cx="2590800" cy="1752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200400" y="1371600"/>
            <a:ext cx="2667000" cy="1752600"/>
          </a:xfrm>
          <a:prstGeom prst="round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98999" y="1371600"/>
            <a:ext cx="2587801" cy="1752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05000" y="3505200"/>
            <a:ext cx="2628900" cy="1828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800600" y="3505200"/>
            <a:ext cx="2590800" cy="18288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3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9" grpId="0" animBg="1"/>
      <p:bldP spid="9" grpId="1"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Financing the Convergence Package</a:t>
            </a:r>
            <a:endParaRPr lang="en-US" dirty="0"/>
          </a:p>
        </p:txBody>
      </p:sp>
      <p:graphicFrame>
        <p:nvGraphicFramePr>
          <p:cNvPr id="4" name="Diagram 3"/>
          <p:cNvGraphicFramePr/>
          <p:nvPr>
            <p:extLst>
              <p:ext uri="{D42A27DB-BD31-4B8C-83A1-F6EECF244321}">
                <p14:modId xmlns:p14="http://schemas.microsoft.com/office/powerpoint/2010/main" val="111499331"/>
              </p:ext>
            </p:extLst>
          </p:nvPr>
        </p:nvGraphicFramePr>
        <p:xfrm>
          <a:off x="533400" y="1066800"/>
          <a:ext cx="8297333"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1447800"/>
            <a:ext cx="1905000" cy="8382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87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DAH:  3 broad categories</a:t>
            </a:r>
            <a:endParaRPr lang="en-US"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dirty="0" smtClean="0"/>
              <a:t>Global:  supporting global public goods (e.g. R&amp;D for new tools), addressing cross border externalities (e.g. pandemic preparedness and response), supporting development of leadership and stewardship</a:t>
            </a:r>
          </a:p>
          <a:p>
            <a:pPr marL="457200" indent="-457200">
              <a:buFont typeface="+mj-lt"/>
              <a:buAutoNum type="arabicPeriod"/>
            </a:pPr>
            <a:r>
              <a:rPr lang="en-US" dirty="0" smtClean="0"/>
              <a:t>Local plus:  local funding of activities with transnational benefits e.g. towards regional malaria elimination</a:t>
            </a:r>
          </a:p>
          <a:p>
            <a:pPr marL="457200" indent="-457200">
              <a:buFont typeface="+mj-lt"/>
              <a:buAutoNum type="arabicPeriod"/>
            </a:pPr>
            <a:r>
              <a:rPr lang="en-US" dirty="0" smtClean="0"/>
              <a:t>Local:  Fungible aid that could be replaced by domestic financing as country ability to pay increases</a:t>
            </a:r>
          </a:p>
          <a:p>
            <a:pPr marL="800100" lvl="2" indent="0">
              <a:buNone/>
            </a:pPr>
            <a:r>
              <a:rPr lang="en-US" dirty="0" smtClean="0"/>
              <a:t>Special local support:  funding for vulnerable groups and politically problematic services</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1237757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of DAH: key messages of reports</a:t>
            </a:r>
            <a:endParaRPr lang="en-US" dirty="0"/>
          </a:p>
        </p:txBody>
      </p:sp>
      <p:sp>
        <p:nvSpPr>
          <p:cNvPr id="3" name="Content Placeholder 2"/>
          <p:cNvSpPr>
            <a:spLocks noGrp="1"/>
          </p:cNvSpPr>
          <p:nvPr>
            <p:ph idx="1"/>
          </p:nvPr>
        </p:nvSpPr>
        <p:spPr/>
        <p:txBody>
          <a:bodyPr/>
          <a:lstStyle/>
          <a:p>
            <a:r>
              <a:rPr lang="en-US" dirty="0"/>
              <a:t>Categories </a:t>
            </a:r>
            <a:r>
              <a:rPr lang="en-US" dirty="0" smtClean="0"/>
              <a:t>1 and 2 (Global, Local plus) of </a:t>
            </a:r>
            <a:r>
              <a:rPr lang="en-US" dirty="0"/>
              <a:t>DAH underfunded</a:t>
            </a:r>
          </a:p>
          <a:p>
            <a:r>
              <a:rPr lang="en-US" dirty="0" smtClean="0"/>
              <a:t>DAH most needed in poorest countries or in countries with the most poor people?</a:t>
            </a:r>
          </a:p>
          <a:p>
            <a:pPr lvl="2"/>
            <a:r>
              <a:rPr lang="en-US" sz="2000" dirty="0" smtClean="0"/>
              <a:t>The poorest countries have the least ability to finance convergence and other pressing priorities.  DAH needed to fill the gap.</a:t>
            </a:r>
          </a:p>
          <a:p>
            <a:pPr lvl="2"/>
            <a:r>
              <a:rPr lang="en-US" sz="2000" dirty="0" smtClean="0"/>
              <a:t>And the largest share of the poor live in middle income countries.  DAH also needed and over time, countries should be able to increasingly finance more and more of the convergence package, and other health priorities, from domestic resources.</a:t>
            </a:r>
          </a:p>
          <a:p>
            <a:r>
              <a:rPr lang="en-US" dirty="0" smtClean="0"/>
              <a:t>DAH will not be superfluous in 2030—far from it.  But its role will need to change to have greatest impact</a:t>
            </a:r>
          </a:p>
          <a:p>
            <a:pPr marL="0" indent="0">
              <a:buNone/>
            </a:pPr>
            <a:endParaRPr lang="en-US" dirty="0" smtClean="0"/>
          </a:p>
          <a:p>
            <a:endParaRPr lang="en-US" dirty="0"/>
          </a:p>
        </p:txBody>
      </p:sp>
    </p:spTree>
    <p:extLst>
      <p:ext uri="{BB962C8B-B14F-4D97-AF65-F5344CB8AC3E}">
        <p14:creationId xmlns:p14="http://schemas.microsoft.com/office/powerpoint/2010/main" val="26037889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890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ndParaRPr>
          </a:p>
        </p:txBody>
      </p:sp>
      <p:cxnSp>
        <p:nvCxnSpPr>
          <p:cNvPr id="31" name="Straight Connector 30"/>
          <p:cNvCxnSpPr/>
          <p:nvPr/>
        </p:nvCxnSpPr>
        <p:spPr>
          <a:xfrm>
            <a:off x="0" y="6400800"/>
            <a:ext cx="9144000" cy="1588"/>
          </a:xfrm>
          <a:prstGeom prst="line">
            <a:avLst/>
          </a:prstGeom>
          <a:ln w="63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 name="Group 33"/>
          <p:cNvGrpSpPr>
            <a:grpSpLocks/>
          </p:cNvGrpSpPr>
          <p:nvPr/>
        </p:nvGrpSpPr>
        <p:grpSpPr bwMode="auto">
          <a:xfrm>
            <a:off x="-14878" y="2420888"/>
            <a:ext cx="9144000" cy="1284624"/>
            <a:chOff x="0" y="2486025"/>
            <a:chExt cx="9144000" cy="1330327"/>
          </a:xfrm>
        </p:grpSpPr>
        <p:pic>
          <p:nvPicPr>
            <p:cNvPr id="2060" name="Picture 7" descr="Counselor Angelene Samuel talks to a (mock) volunteer at the Tuberculosis Research Center in Chennai, India "/>
            <p:cNvPicPr>
              <a:picLocks noChangeAspect="1" noChangeArrowheads="1"/>
            </p:cNvPicPr>
            <p:nvPr/>
          </p:nvPicPr>
          <p:blipFill>
            <a:blip r:embed="rId3"/>
            <a:srcRect/>
            <a:stretch>
              <a:fillRect/>
            </a:stretch>
          </p:blipFill>
          <p:spPr bwMode="auto">
            <a:xfrm>
              <a:off x="1" y="2635613"/>
              <a:ext cx="1527618" cy="1101362"/>
            </a:xfrm>
            <a:prstGeom prst="rect">
              <a:avLst/>
            </a:prstGeom>
            <a:noFill/>
            <a:ln w="9525">
              <a:noFill/>
              <a:miter lim="800000"/>
              <a:headEnd/>
              <a:tailEnd/>
            </a:ln>
          </p:spPr>
        </p:pic>
        <p:pic>
          <p:nvPicPr>
            <p:cNvPr id="2061" name="Picture 9"/>
            <p:cNvPicPr>
              <a:picLocks noChangeAspect="1" noChangeArrowheads="1"/>
            </p:cNvPicPr>
            <p:nvPr/>
          </p:nvPicPr>
          <p:blipFill>
            <a:blip r:embed="rId4"/>
            <a:srcRect/>
            <a:stretch>
              <a:fillRect/>
            </a:stretch>
          </p:blipFill>
          <p:spPr bwMode="auto">
            <a:xfrm>
              <a:off x="4567831" y="2588482"/>
              <a:ext cx="1528170" cy="1128455"/>
            </a:xfrm>
            <a:prstGeom prst="rect">
              <a:avLst/>
            </a:prstGeom>
            <a:noFill/>
            <a:ln w="9525">
              <a:noFill/>
              <a:miter lim="800000"/>
              <a:headEnd/>
              <a:tailEnd/>
            </a:ln>
          </p:spPr>
        </p:pic>
        <p:pic>
          <p:nvPicPr>
            <p:cNvPr id="2062" name="Picture 11" descr="A researcher at SUNY Downstate Medical Center"/>
            <p:cNvPicPr>
              <a:picLocks noChangeAspect="1" noChangeArrowheads="1"/>
            </p:cNvPicPr>
            <p:nvPr/>
          </p:nvPicPr>
          <p:blipFill>
            <a:blip r:embed="rId5"/>
            <a:srcRect/>
            <a:stretch>
              <a:fillRect/>
            </a:stretch>
          </p:blipFill>
          <p:spPr bwMode="auto">
            <a:xfrm>
              <a:off x="1518984" y="2635613"/>
              <a:ext cx="1532868" cy="1093954"/>
            </a:xfrm>
            <a:prstGeom prst="rect">
              <a:avLst/>
            </a:prstGeom>
            <a:noFill/>
            <a:ln w="9525">
              <a:noFill/>
              <a:miter lim="800000"/>
              <a:headEnd/>
              <a:tailEnd/>
            </a:ln>
          </p:spPr>
        </p:pic>
        <p:pic>
          <p:nvPicPr>
            <p:cNvPr id="2063" name="Picture 14" descr="Volunteers for AIDS vaccines are critical to clinical trials (photo taken of nurse4 Beauty Matsepe overseeing a vaccine simulation at the Medical University of Southern Africa Pretoria SA"/>
            <p:cNvPicPr>
              <a:picLocks noChangeAspect="1" noChangeArrowheads="1"/>
            </p:cNvPicPr>
            <p:nvPr/>
          </p:nvPicPr>
          <p:blipFill>
            <a:blip r:embed="rId6"/>
            <a:srcRect/>
            <a:stretch>
              <a:fillRect/>
            </a:stretch>
          </p:blipFill>
          <p:spPr bwMode="auto">
            <a:xfrm>
              <a:off x="3048511" y="2635613"/>
              <a:ext cx="1523489" cy="1095600"/>
            </a:xfrm>
            <a:prstGeom prst="rect">
              <a:avLst/>
            </a:prstGeom>
            <a:noFill/>
            <a:ln w="9525">
              <a:noFill/>
              <a:miter lim="800000"/>
              <a:headEnd/>
              <a:tailEnd/>
            </a:ln>
          </p:spPr>
        </p:pic>
        <p:pic>
          <p:nvPicPr>
            <p:cNvPr id="2064" name="Picture 17" descr="Women from the NGO John Paul Slum Development have their weekly meeting with NARi workers"/>
            <p:cNvPicPr>
              <a:picLocks noChangeAspect="1" noChangeArrowheads="1"/>
            </p:cNvPicPr>
            <p:nvPr/>
          </p:nvPicPr>
          <p:blipFill>
            <a:blip r:embed="rId7"/>
            <a:srcRect/>
            <a:stretch>
              <a:fillRect/>
            </a:stretch>
          </p:blipFill>
          <p:spPr bwMode="auto">
            <a:xfrm>
              <a:off x="7613504" y="2609521"/>
              <a:ext cx="1530496" cy="1195180"/>
            </a:xfrm>
            <a:prstGeom prst="rect">
              <a:avLst/>
            </a:prstGeom>
            <a:noFill/>
            <a:ln w="9525">
              <a:noFill/>
              <a:miter lim="800000"/>
              <a:headEnd/>
              <a:tailEnd/>
            </a:ln>
          </p:spPr>
        </p:pic>
        <p:pic>
          <p:nvPicPr>
            <p:cNvPr id="2065" name="Picture 20" descr="WAVD March"/>
            <p:cNvPicPr>
              <a:picLocks noChangeAspect="1" noChangeArrowheads="1"/>
            </p:cNvPicPr>
            <p:nvPr/>
          </p:nvPicPr>
          <p:blipFill>
            <a:blip r:embed="rId8"/>
            <a:srcRect/>
            <a:stretch>
              <a:fillRect/>
            </a:stretch>
          </p:blipFill>
          <p:spPr bwMode="auto">
            <a:xfrm>
              <a:off x="6092044" y="2546504"/>
              <a:ext cx="1527956" cy="1172922"/>
            </a:xfrm>
            <a:prstGeom prst="rect">
              <a:avLst/>
            </a:prstGeom>
            <a:noFill/>
            <a:ln w="9525">
              <a:noFill/>
              <a:miter lim="800000"/>
              <a:headEnd/>
              <a:tailEnd/>
            </a:ln>
          </p:spPr>
        </p:pic>
        <p:sp>
          <p:nvSpPr>
            <p:cNvPr id="41" name="Rectangle 40"/>
            <p:cNvSpPr/>
            <p:nvPr/>
          </p:nvSpPr>
          <p:spPr>
            <a:xfrm>
              <a:off x="0" y="3663952"/>
              <a:ext cx="9144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latin typeface="Arial"/>
              </a:endParaRPr>
            </a:p>
          </p:txBody>
        </p:sp>
        <p:sp>
          <p:nvSpPr>
            <p:cNvPr id="42" name="Rectangle 41"/>
            <p:cNvSpPr/>
            <p:nvPr/>
          </p:nvSpPr>
          <p:spPr>
            <a:xfrm>
              <a:off x="0" y="2486025"/>
              <a:ext cx="9144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latin typeface="Arial"/>
              </a:endParaRPr>
            </a:p>
          </p:txBody>
        </p:sp>
        <p:cxnSp>
          <p:nvCxnSpPr>
            <p:cNvPr id="43" name="Straight Connector 42"/>
            <p:cNvCxnSpPr/>
            <p:nvPr/>
          </p:nvCxnSpPr>
          <p:spPr>
            <a:xfrm rot="5400000">
              <a:off x="999330" y="3139282"/>
              <a:ext cx="1050927"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2529680" y="3144045"/>
              <a:ext cx="1050927"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4047330" y="3144045"/>
              <a:ext cx="1050927"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5568155" y="3150395"/>
              <a:ext cx="1050927"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7092155" y="3147220"/>
              <a:ext cx="1050927"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 name="Straight Connector 4"/>
          <p:cNvCxnSpPr/>
          <p:nvPr/>
        </p:nvCxnSpPr>
        <p:spPr>
          <a:xfrm>
            <a:off x="2078185" y="2018257"/>
            <a:ext cx="5393570"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9470" y="688658"/>
            <a:ext cx="9175449" cy="1031051"/>
          </a:xfrm>
          <a:prstGeom prst="rect">
            <a:avLst/>
          </a:prstGeom>
          <a:noFill/>
        </p:spPr>
        <p:txBody>
          <a:bodyPr wrap="square">
            <a:spAutoFit/>
          </a:bodyPr>
          <a:lstStyle/>
          <a:p>
            <a:pPr algn="ctr" defTabSz="457200">
              <a:spcAft>
                <a:spcPts val="600"/>
              </a:spcAft>
              <a:defRPr/>
            </a:pPr>
            <a:r>
              <a:rPr lang="nl-NL" sz="2800" b="1" dirty="0" smtClean="0">
                <a:solidFill>
                  <a:srgbClr val="1F497D"/>
                </a:solidFill>
                <a:latin typeface="Arial Black" panose="020B0A04020102020204" pitchFamily="34" charset="0"/>
              </a:rPr>
              <a:t>The </a:t>
            </a:r>
            <a:r>
              <a:rPr lang="nl-NL" sz="2800" b="1" dirty="0" err="1" smtClean="0">
                <a:solidFill>
                  <a:srgbClr val="1F497D"/>
                </a:solidFill>
                <a:latin typeface="Arial Black" panose="020B0A04020102020204" pitchFamily="34" charset="0"/>
              </a:rPr>
              <a:t>role</a:t>
            </a:r>
            <a:r>
              <a:rPr lang="nl-NL" sz="2800" b="1" dirty="0" smtClean="0">
                <a:solidFill>
                  <a:srgbClr val="1F497D"/>
                </a:solidFill>
                <a:latin typeface="Arial Black" panose="020B0A04020102020204" pitchFamily="34" charset="0"/>
              </a:rPr>
              <a:t> of R&amp;D </a:t>
            </a:r>
          </a:p>
          <a:p>
            <a:pPr algn="ctr" defTabSz="457200">
              <a:spcAft>
                <a:spcPts val="600"/>
              </a:spcAft>
              <a:defRPr/>
            </a:pPr>
            <a:r>
              <a:rPr lang="nl-NL" sz="2800" b="1" dirty="0" err="1" smtClean="0">
                <a:solidFill>
                  <a:srgbClr val="1F497D"/>
                </a:solidFill>
                <a:latin typeface="Arial Black" panose="020B0A04020102020204" pitchFamily="34" charset="0"/>
              </a:rPr>
              <a:t>to</a:t>
            </a:r>
            <a:r>
              <a:rPr lang="nl-NL" sz="2800" b="1" dirty="0" smtClean="0">
                <a:solidFill>
                  <a:srgbClr val="1F497D"/>
                </a:solidFill>
                <a:latin typeface="Arial Black" panose="020B0A04020102020204" pitchFamily="34" charset="0"/>
              </a:rPr>
              <a:t> </a:t>
            </a:r>
            <a:r>
              <a:rPr lang="nl-NL" sz="2800" b="1" dirty="0" err="1" smtClean="0">
                <a:solidFill>
                  <a:srgbClr val="1F497D"/>
                </a:solidFill>
                <a:latin typeface="Arial Black" panose="020B0A04020102020204" pitchFamily="34" charset="0"/>
              </a:rPr>
              <a:t>achieve</a:t>
            </a:r>
            <a:r>
              <a:rPr lang="nl-NL" sz="2800" b="1" dirty="0" smtClean="0">
                <a:solidFill>
                  <a:srgbClr val="1F497D"/>
                </a:solidFill>
                <a:latin typeface="Arial Black" panose="020B0A04020102020204" pitchFamily="34" charset="0"/>
              </a:rPr>
              <a:t> </a:t>
            </a:r>
            <a:r>
              <a:rPr lang="nl-NL" sz="2800" b="1" dirty="0" err="1" smtClean="0">
                <a:solidFill>
                  <a:srgbClr val="1F497D"/>
                </a:solidFill>
                <a:latin typeface="Arial Black" panose="020B0A04020102020204" pitchFamily="34" charset="0"/>
              </a:rPr>
              <a:t>greater</a:t>
            </a:r>
            <a:r>
              <a:rPr lang="nl-NL" sz="2800" b="1" dirty="0" smtClean="0">
                <a:solidFill>
                  <a:srgbClr val="1F497D"/>
                </a:solidFill>
                <a:latin typeface="Arial Black" panose="020B0A04020102020204" pitchFamily="34" charset="0"/>
              </a:rPr>
              <a:t> </a:t>
            </a:r>
            <a:r>
              <a:rPr lang="nl-NL" sz="2800" b="1" dirty="0" err="1" smtClean="0">
                <a:solidFill>
                  <a:srgbClr val="1F497D"/>
                </a:solidFill>
                <a:latin typeface="Arial Black" panose="020B0A04020102020204" pitchFamily="34" charset="0"/>
              </a:rPr>
              <a:t>equity</a:t>
            </a:r>
            <a:r>
              <a:rPr lang="nl-NL" sz="2800" b="1" dirty="0" smtClean="0">
                <a:solidFill>
                  <a:srgbClr val="1F497D"/>
                </a:solidFill>
                <a:latin typeface="Arial Black" panose="020B0A04020102020204" pitchFamily="34" charset="0"/>
              </a:rPr>
              <a:t> in health</a:t>
            </a:r>
            <a:endParaRPr lang="en-US" sz="2800" b="1" dirty="0" smtClean="0">
              <a:solidFill>
                <a:srgbClr val="1F497D"/>
              </a:solidFill>
              <a:latin typeface="Arial Black" panose="020B0A04020102020204" pitchFamily="34" charset="0"/>
            </a:endParaRPr>
          </a:p>
        </p:txBody>
      </p:sp>
      <p:sp>
        <p:nvSpPr>
          <p:cNvPr id="3" name="AutoShape 2" descr="data:image/jpeg;base64,/9j/4AAQSkZJRgABAQAAAQABAAD/2wCEAAkGBhQSEBQUEBQUFRUWFBUUGBgYFBQUFBQYFBUVFRUQFRUXHCYeFxojGhQUHzAgIycpLCwsFR4xNTAqNSYrLCkBCQoKDgwOGg8PGjAkHyQ1LC8tLCwpLDQsLSwsLywsLCwsLCwsLCwsLyksLCwpLCwsLCwsLCwsKSwsLCwsLCwsLP/AABEIAMQBAQMBIgACEQEDEQH/xAAbAAEAAQUBAAAAAAAAAAAAAAAABgECBAUHA//EAEsQAAEDAgMEBAkJBgUBCQAAAAEAAgMEEQUSIQYxQVFhcZGxBxMiMjSBocHRFBVCUlNic4KiFyQ1cpPCIzOEkuHxFiVDY3SDsrPw/8QAGgEBAAIDAQAAAAAAAAAAAAAAAAMEAQIFBv/EADQRAAICAQMBBgMHAwUAAAAAAAABAgMRBBIhMQUTIkFRcRQyYSNSgZGxwfAVM0IkNDWh0f/aAAwDAQACEQMRAD8A7iiIgCIiAIiIAiIgCKiqgCIiAol1WyWQFLpdEQFUREAREQBUuqpZAERUQFUREARUVUAREQBERAEVEQFVRVRAESyIAiIgCIiAIiIAiIgKKqWSyAIiIAiWRAERLIAiWRAEREAREQBERAEREAREQBERAEREARFQoCqXWmrNo445RGQd4BPAX3LbNKjhZGbai+htKEopNrqXovOWQNBJ3AXK1mGbQsmeWNBBGovxHNJWxjJRb5ZlQk02lwjbKqoFVSGhRVRYuI1whjdI7c0En1cAsNpLLMpNvCMpFDh4R4vs5P0/FP2jxfZyfp+Kg+Jq+8XPgNT9xkxRY9JUiRjXt3OAcOoi69yp088lJrHDK3VFFazb2OORzDHIS1xaSMttOWq8f2jxfZyfp+KgepqTw5FtaHUNZUGTBFhfOQ8R46xy5M9uNrXso5+0eL7OT9PxW87oQ+ZkdenttzsjnBMEUQ/aPF9nJ+n4qn7R4vs5P0/FR/FVfeJvgNR9xkxRR2i23ppDYuLD98WHbuW+jeCLg3CmjOMvlZWsqnW8TWC9FQlaXFtq4ICQ52Z31W6n18lmU4xWWzEK5WPbBZZu1VQWXwkfUh7XW7lWDwka+XDp911+9V/i6s4yXf6bqcZ2E4RanCdpYajSN3lfVdo7s4rbBWIyUllFGcJQeJLDKoqKq2NQiIgCIiAKhWFi9eYYXSAXyjd8Vg7N426oa7O0AtNrjcbqJ3RU1X5skVUnBz8kYmK07DXQgtHlC56SPNupKFD8ZqLYlF0ZB2lymAVfTNb549SbUJqMM+hR7bgg8VG9mYWCafKPNdlHQNdFJHnRRHZCe9RP06/qPxS/HfV/iKU3VPH0JgEUe2k2idTuY1jQbgm53acB0rdUNT4yNr7WzAG3K6sRujKbguqIpVSjBTfRnuVEfCFX5YGxje92v8rde+ylrly/bav8ZVuAOkYDB17z7uxQ6yzZW/qXezKe91C9FyaFUVWtJIA3nQdZQhefPaZ8jpOwVf4ymynfGS31bx3+xSYrm2wOIZKgsJ0kb+pu72XXR16HS2b6keI7Rp7q+S9eTj+OekzfiO71glZ2O+kzfiO71glcGz537nsqP7UfZHUx/Dv/AGP7VywLqg/hv+n/ALVysK7rukPY4/ZHWz3CArKwtgM8QIuC9oI53O5dPqdmKd7SDEwdIFiOm4UNOmd0W0y5rO0I6aajJZycmUk2S2ldDI2N5vE4ga/QJOhHR0LSYlSeKmfHvyuIvzHBY6ihOVU+CxbVDU1c9GdJ20x0wRBsZs+S4B5Di7rXNnG5udSdb8+lSDayVz20rz9KAdul1H1Nq7HOZU7LojXTldXnIA5IRbfopdsJiEDMzZMrZCdC7iLbgeC3u0uzIqmtMZY14PnW3gjdotoaTfXui+fQ1s7SVV/dzjhepzaOQtIc0kEagjQhdQ2Sx35TD5Xns8l3Tyd61Gf2czfaR9jlvNlNmZKV7y97XBwAsL7wd/tVjSV3Vz5XBS7Sv019eYy8SJOqqiqusecCIiAIiIDFxB1onk/Vd3LU7GPvSNt9ZwPas/H5MtNMeUbu5afYKW9M4cpD7QCqkn9vFfRluMM6eUvqjSY5Uf8AeF+T4x2EfFdBbuXLMZnvVyHlKfYf+F1GB12tPQO5V9E8zs9y1r4bYVexSpdZjjyae5QXYqb96P3mO7wVM8WkywSHkx3cVz7ZGa1XH0hw9iaqWL6xo4btPa/oSjbV4bHFf7Vvs1KkbNyh/hDms2IdLndgCllK67Gnm0dysVv7af4FWyOKIP3LcQqRHE953NaT2BcbmlLnFx3uJJ9Zuuhbf1+SnDBvkdb1DU/Bc6VHtCzMlH0O72LViDsfmbbZWj8ZVxjgDnPU3/myx8epfF1MreTyR1O1HevXZ/Gvkshfkzkty77W1vyXnjmK/KZjJlyXaARe+6+qrNw7nGecl+Kt+KcseHGDGoaoxysePouB9QOo7LrskMoc0OG4gEetcVXTtia/xlI0HezyD6t3sVrs+eG4nN7bpyo2L2OfY76TN+I7vWCVnY56TN+I7vWCVQs+d+526P7UfZHVB/Df9P8A2rlYXVB/Df8AT/2rlYVzXdIexyeyOtnuZmD+kQ/iM7wuxhccwf0iH8RneF2JWOz/AJWU+2/7kfY5JtMf3yb+c9wWsWz2kcDVzW18s+5a1cy352eg039iPsjoZwEVWHQNGj2xtc09Ntx6CoHW0EkLssrS09O49IPFdJwTFIo6WBskjGu8Uw2LgDqF71WJ0kjcskkLhyJBXUtohbFPOGeb0+tt085LbmOWcnWXR4rNF/lSOb0X07DoprNsTTTNzU78o5tOdvYVF8c2YlpvKdZzCbZh3EcFRnp7avEun0OzVrtPqfBLr6NG3wvwhPaQKhuYfWbo4dJHFTiirWSsD43BzTuIXGFLvB7XkSviv5Lm5gORG9WNLq5OShIo9pdm1xg7a+MdUdCVVQKq7B5oIiIAiIgNNtbJajm/lt2my0ng7l/w5hycD+n/AIWy26faik6S0drgo94PaiwqByYHd6oWv/UR9jr0150M39URyvmvLIecjz+orreGPvDGebGn2BcYkkuSeZJ7Suv7NvvSQH/ymdyg0D8ci52xDbVWWbTyWpJj9w+3Rc52dntVQn74Hbop7ts+1FL05R2uC5nhs2WaI8pG/wDyCxrH9tEdmQ3aaz+eRLPCPL/iRD7jz2kKYYPJmp4jzY3uUE8Icv7y0cox7SVLtnqm1BE88Ir9n/RT0v7eZT1NeNJU/chu3df4yqyjdGA31nU+5RxZNSJJHue5j7ucXea7iepKfD3ve1mR3lODfNPE9S5dqlOxvHU9Fp3XRQo5XC9S5mEzOALYpCDqCGkg9KpLhkrGlz43tA3ktIAXYKaANY1o3AAdgsvHF6PxsEjD9Jjh7NFffZ8VHOTjLtqe7G1YONqWeDyuyzPjO57cw622Hd3KMmkeDYsfpp5ruHqWXhD3xTxvDH+S4X8l246HhyKo0boWJ4OvrNl9Eo5X5luO+lTfiO71gFbHGoHGolIY/V5Pmu+CwjSv+o//AGu+C0sg974JqLIKqKyuh1Afw7/T/wBq5WF1UNPzfaxv4jdbXzd1ly4Uz/qP/wBrvgruti2o4XkcnsmcU7MvzK0s5Y9rxqWuDuzVSOp8IE7mkNaxpI36kqOfJX/Uf/td8F6U9A9zw3K8XOpynQcTuVWuVseI+Z0r69NZ47MPH1PB77kkm5Jub7zfir6WmdI9rGi5cQO3isinMr2OfF4trGk2bkBuBvLidTcb9ymewVBE6L5QG2e4ltt4ZbQhvXa6nr0m+WN2cdStqO0FVW3t9jUbcYR4oxOaPJyCP1t3ey6i1l2XEcOZPG6OQXBHZ0jpXOcY2OmhJLAZGcC0XI6x8Fvq9NJPdHoVuzdfDb3djw0W7P7VvpWlgaHsJva9iOdirsf2ufUsyZAxtwTrcm27VaJ7SN4I6wR3qjWk7gT1AnuVTvrduzyOl8Jpt/fYWfUKU+D2kLqhz/osZb1u4exa/Ctkp5yPJMbeLnC3YOK6PhGEMp4wyMacTxceJKtaPTy3qclwjn9qa+HduqDy3/0Z4VVQKq7R5YIiIAqKqogIp4R5bUlucjB71E9j6nKar/0zz2f9VIvChLaniHOTuaVB8Gqsrajpp5B25Vzrku93HodGpS0u1dG/3MPMulUe0baXDad7wXXaGho4nXid2gXLsyltdjMQwmCJwzSOBy/cykjOq2mzDc+h1O0qY2quHXnnHsb3aXHG1OFmRgIDntBB3ghwuNFz5ktiDyIPYVJK/GYpMJayJuRzJGNc3p35um6iT36HoW163yUs+RFoV3MJV7fN/lwSjbmozVh13Rx91/eprsXOPm+M7wA/2OcuabRVWaoJ+5H/APW1dD8HD81CBye8fqKkobdssFbtGrZoa/pg2dLtFC9wa29zoLtstm9waCTuGqgFZF4modb6L7jq3hSvHqy1K4j6QAH5lpp9ZKUbN65ice7TJOGzpIupdpYnva1ua7jYeSvfEcajh0edd9gLlRvZKmzTF3BjfaVratxlndzc/KO2wVf+oWqlTxzJ8E60dbtcc8JckuptooH3sbEAmxFibcuavoMcimflZe9r6ttuWlxDZYRxF7Xkloub2seduSx9k/SPyO7wtlq9RG2FdiSyavT0yrlZW3wS2rq4425pCAO9av8A7VwX3OtzyrQ7SVZfUOHBpygd5We/ZG0WYPOe17WFupZnrLrLJKmPETENPVCEXa3lkkpKxkjbsII//aKlXVRxNu8gDv6gofsvWFs4bfR9wR1Ake9W7R1RfUOF9GnKPZf2rf8AqP8Ap+8xz0wYWi+22Z465N9/2rgvazrc8q2lNUMlbdhBB0039XQo5JsjaIuDznDb2tp1LD2Xqy2cN4PuCOngVrXq74WRjclh9MGZ6eqcHKqXT1NZiuzTIpnsZUPjY43LA0m2Y6hp6ufFTOgbFSUjMt/FgN6SS76Vuk6+tRzab0l/UO5bnGfQGdUfcFtDVy3W8Lwm9sHKNSk+pmxbSQlpdmIA01FieocV5w7UwONrkdJFgo1gmE+PeQSQ0C5tv5WV2OYP4hzbHM1wO/eLcCq/x2p7tW7VtNvhKO87rc8k2dTsdva0+oFa6rxSngNrNzcmtBI67blh4biJbQudfVl2juHetJguG+PlIcTa2YniVZu1rxCNSW6RBVp/mdj4iSal2ngebXLT94WHatw06KEbQ4I2DKWEkG4sdbLe7K1ZfBZ2paS31bwt9NqrHa6blz9DS/TwVatrfH1N4ioFVdUohERAFRVVCgOf+FmWzIB9557AB71zyCps1/S0t7bfBT7wpNDpYGnzQyR56gR8LLn0rAY87RYHQjfYg8D0grm3v7XB63svatLz6oCTUdPvV0V3GwubDQevuVPkhNjcA2uG8XBu89/YqwnKyYjoYPzG59gUEnxx5HTSTXh6v/0Pu12U3G4kKxslyfWrpCSIndBb/tOnsKp8kLdbgkWzDi3MNOtYi+mTdpJOL6pfuXyVGZ2Y8mjsAb7l07wXP/dXjlK72gFctpYQWOc8kNBaCQLm50C6Z4LWlrKhh3iRvtbv9itafG/Hmcbth5qeOmf0MvbCltI14+kLHrH/AAsGuxDPTwsvq29/VoFJdqaXPATxb5Xx9ihMceYgDiQO3RcbtBSqukof5lTRuNlScusSY7KUuWAuO95J9W4KM0XpLfxf7lPaWDJG1o4NA9igNfE6Gd3AtfmHVe4Kn1tfdVVccLqQaSfezs9WTfGfR5f5Hdyi2yPpH5He5X1207pYjGGWLhYm99ONgrNkvSPyO9yxdfC/VVuHkZrplVp5qZhYp6RJ+J7wugDdrusoTtLRGOcut5L9QeniF7v2scYsuTyrWzX067Jp746WyxWcZ6C+mV9dbgb6nmpi8ZDFm4WtfdwURxT0l/8AP8Fl7LURdMH/AEWa+sggBWbS0ZZOXW8l+oPTxC01E5X6dWbccm1EY1XuGc8E2Hm67re5a+mmpi8CMxZuFrXWhftW4xZcnlWy5r+q9l57LUZdMH28lmt+ngO9XPjo2ThCtZ/YqvRyhCUrHj9zy2n9Jf1N7lucZ9AZ/LH3LTbTekv6h3Lc4x6Az+WPuCqw+a/8SzL5aTF2L8+Tqb3leu2m6Lrd7l5bF+fJ1N7yvXbTdF1u9y3X/Hfz1NX/AL4xqT+Hy/ze8LV4bSyvcRCSCBrZ2XRb3BKXxlFIwbyXW6+C02FYgaeUktP1XDcVUsgvspT4jjqTwk/tYw5eehly4BVO8+7h0vv3rebNYe+FjhIACXX0N+C0WM7QmWwjzMA6bE9i3+zVO9sN5CSXHNqbkDgr2jVL1Ga8vHnkqal2qnx4X0wbhVVFVd45YREQBUVVaUBzTwqSWkH4QYOnM4k+xqg9EwvjewbwWvA477HvCkXhUnJrw2+jYmWHWXX7lEGSlpu0kHmDYqvPTuTbPY6KtfCKGevJn1MwbUNtuZlb2ed3lK+LI0j60tx0gNFj7VrsyudKTa5JsLC5vYcgtfhXlF9JJxfpwbLDos7W/dkuehpbcn2Lzops0zr/APiZh6zq3uWC2YgEAkA6Gx39BVocsfCvLDWXJ56mdUNLIWtIsXPc63Q3yR710bwYzX8c6+jmRH8zczXdwXLZJi43cSTzJupx4KGNfNOx4DhkY4A6gG7gTbsW0aJR8XmcztGtfC8vodTkyuBBIIIsdVgRYJTtcHNa0EG41OntVTS017ZYr/lXr82QWv4tluoWWGlN5aTPLpuPRtGV4wcx2rFraGGX/MDT0317QV5/IKZw8yIjjoCFQ4LTfZRbr+aN3NbPE1iWGgsReVkpT4RBHfK1uosSXXNjwuSr6TDIInZmBoNrXvw9ZXmcJpbX8XDbnZtlUYJSuGkUTh/KCFrGqtNYSNnNtPLZl1AjeMr8pHSQtaNnqW+4dWc271V2z9EDYw04PLKxXP2boxvggF93kNUk66ZvMkmaxnKPEW0bCBsbBZmUAcAQlQyN4s/KR0kLCbs5St3QRDn5ACrHg9K7zYoj1BpWZY+XjBhY68nkNnaa97DqzG3etjA1jBlZlA5Cywzg9KL3ii036N061WPBqZ2rYoj1NaVHXXCD8KSNpzcly2VqcKgkcXPa0k7zmPxXtNSxuYGOsWi2l+W5YxwmkvbxUN+WVt1e3A6Y7oYj+VqkUKnnCXJA53cZ/U9KOhhiv4sNbffr8Sq1tHFLbxmU23a27isapwukjF3xwtHS1qtZglHI24hhcOeRpTbUl3fHsbKVud7/ADMyjhiibljytF72v8V41uHQSm7w0nnex7QsSPBqBzsrYqcu5Brbr0OztEHBpggzHUDI25txsm2qUdvkSZknnnJfS4PTsN2htxzdfvK2rXA7loZ8Jw9jsr4qcHkWNW3oKWONgbC1rWbwGgBuupOiQjVDivBibk+ZZ/EykVAqqUjCIiAK0q5WlAcS8JUl8Sl6Gxj9N/eoxdSPbulkfiNQWxSEZmgERuINmt1BAWh+bZfspf6T/gr8a04pnqtNdGNUVnyPLMl16fNsv2Uv9J/wT5ul+yl/pP8Agtu7RP38fU88yXXp83S/ZS/0n/BV+bpfspf6T/gndofER9Tyupv4JJP3yQc4e5w+KhvzdL9lL/Sf8FLPBhTyMxAZo5GgxSC5Y5o4EC5FlHZBbGVtXapUyWSXUjafNN8o353W37rndbpVGueaeOO5DZJiBrrkXvRVbYnTCSJzy57iPIvz5rz+QSNgbJkPkyl4bxDepePSeOPrnHv5nOb55+n6eRmY9gsccBdGMpFgdfOBPFeLqTxtSxhJAMDL20JA+ivTGcZE0BbG153F3kmzQOF+a9qJp+WM0Po7eCnnGE7MQ6cEMXKMPF15PCmwxklS+I38XE2zW3NteJ9q9n0D6aR7of8AK8W4m50DgNNN/BJpzTVT3va4skA1AvY8ijamSpkfkzCLxbm6iwcTuK3Sgk448WWatybz/jhGFQNpXRXneDI65JJNwTy5LHNQXQxAm4bPYHo3hZ+H4lHFEI5oznbcWyXza77rwxB0hiidIy3+KXABtiBbS4CryWIZT8ucL9SWL8fPr/MGy2gJfJDDchryc1tCbW0WPi+HNpgySG7SHAHU6g815VuJeNfHKxj7RHygW62dxHYvTEsQ+VZI4mu84FxIsGgKecoy3Pz4wRxjKO1eXmKOhbLVzh+rRY2voSRx5qkjfk1S5sVw10RdbgCAdfYsvB2EVdR+XgvHFIC6saAN8Th0agrDg1VuS8WTKmnPD6YKYJgzJYfGSXc99ze5uOVl7bJssJgdbSkX52AF1j4TjAhj8VIx+dpIADSc3KyyNlAbTFwIJlJt1gKSnbvr29ecmlm7bPPTjBk1WEh8/jJSCwNsGncDxJWhmkyioMGkfki43XJsbLMxyoLp8j2yGJoBswHyieZ5K+V4mp3xQxOZYAgFtgbHd7FpbtnKSjw1+bNq8xScvp7IsxXCY46UPYLPblOYb9SL3VzKe1bE65Jexzjc7vJ3DkvKsxMzwiFkbw85QbggNta+vqWdPARVwaGwjcL2Nt1t6bU3mC4WBlpeJ88mNLTQwB3yiz3vLnXyk6cB0LP2XaRTjNzJHQL6BYLcTdHnZURuebnKctw4HcLrO2apXMh8sZbuLg3kDuCmpS75benP8ZFZnu+f57G4VVQKq6hUCIiAKhVUQFmRMivRAWZEyK9EBZkVciuRAWZEyK9EBZkVcquRYwgeYiHIKuRXomECx0d99kDOSvRMIHmYgeA7FUsV6JtQLMiCMDcAFeibUC3KqZFeiYBZ4odCqGq5EwgWlqBquRMIFmRVyq5EwgW5FWyqiyCgVURAEREAREQBERAEREAREQBERAEREAREQBERAEREAREQBERAEREAREQBERAEREAREQBERAEREAREQBERAEREAREQBERAEREAREQBERAEREAREQBERAEREAREQBERAEREAREQH//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 name="AutoShape 4" descr="data:image/jpeg;base64,/9j/4AAQSkZJRgABAQAAAQABAAD/2wCEAAkGBhQSEBQUEBQUFRUWFBUUGBgYFBQUFBQYFBUVFRUQFRUXHCYeFxojGhQUHzAgIycpLCwsFR4xNTAqNSYrLCkBCQoKDgwOGg8PGjAkHyQ1LC8tLCwpLDQsLSwsLywsLCwsLCwsLCwsLyksLCwpLCwsLCwsLCwsKSwsLCwsLCwsLP/AABEIAMQBAQMBIgACEQEDEQH/xAAbAAEAAQUBAAAAAAAAAAAAAAAABgECBAUHA//EAEsQAAEDAgMEBAkJBgUBCQAAAAEAAgMEEQUSIQYxQVFhcZGxBxMiMjSBocHRFBVCUlNic4KiFyQ1cpPCIzOEkuHxFiVDY3SDsrPw/8QAGgEBAAIDAQAAAAAAAAAAAAAAAAMEAQIFBv/EADQRAAICAQMBBgMHAwUAAAAAAAABAgMRBBIhMQUTIkFRcRQyYSNSgZGxwfAVM0IkNDWh0f/aAAwDAQACEQMRAD8A7iiIgCIiAIiIAiIgCKiqgCIiAol1WyWQFLpdEQFUREAREQBUuqpZAERUQFUREARUVUAREQBERAEVEQFVRVRAESyIAiIgCIiAIiIAiIgKKqWSyAIiIAiWRAERLIAiWRAEREAREQBERAEREAREQBERAEREARFQoCqXWmrNo445RGQd4BPAX3LbNKjhZGbai+htKEopNrqXovOWQNBJ3AXK1mGbQsmeWNBBGovxHNJWxjJRb5ZlQk02lwjbKqoFVSGhRVRYuI1whjdI7c0En1cAsNpLLMpNvCMpFDh4R4vs5P0/FP2jxfZyfp+Kg+Jq+8XPgNT9xkxRY9JUiRjXt3OAcOoi69yp088lJrHDK3VFFazb2OORzDHIS1xaSMttOWq8f2jxfZyfp+KgepqTw5FtaHUNZUGTBFhfOQ8R46xy5M9uNrXso5+0eL7OT9PxW87oQ+ZkdenttzsjnBMEUQ/aPF9nJ+n4qn7R4vs5P0/FR/FVfeJvgNR9xkxRR2i23ppDYuLD98WHbuW+jeCLg3CmjOMvlZWsqnW8TWC9FQlaXFtq4ICQ52Z31W6n18lmU4xWWzEK5WPbBZZu1VQWXwkfUh7XW7lWDwka+XDp911+9V/i6s4yXf6bqcZ2E4RanCdpYajSN3lfVdo7s4rbBWIyUllFGcJQeJLDKoqKq2NQiIgCIiAKhWFi9eYYXSAXyjd8Vg7N426oa7O0AtNrjcbqJ3RU1X5skVUnBz8kYmK07DXQgtHlC56SPNupKFD8ZqLYlF0ZB2lymAVfTNb549SbUJqMM+hR7bgg8VG9mYWCafKPNdlHQNdFJHnRRHZCe9RP06/qPxS/HfV/iKU3VPH0JgEUe2k2idTuY1jQbgm53acB0rdUNT4yNr7WzAG3K6sRujKbguqIpVSjBTfRnuVEfCFX5YGxje92v8rde+ylrly/bav8ZVuAOkYDB17z7uxQ6yzZW/qXezKe91C9FyaFUVWtJIA3nQdZQhefPaZ8jpOwVf4ymynfGS31bx3+xSYrm2wOIZKgsJ0kb+pu72XXR16HS2b6keI7Rp7q+S9eTj+OekzfiO71glZ2O+kzfiO71glcGz537nsqP7UfZHUx/Dv/AGP7VywLqg/hv+n/ALVysK7rukPY4/ZHWz3CArKwtgM8QIuC9oI53O5dPqdmKd7SDEwdIFiOm4UNOmd0W0y5rO0I6aajJZycmUk2S2ldDI2N5vE4ga/QJOhHR0LSYlSeKmfHvyuIvzHBY6ihOVU+CxbVDU1c9GdJ20x0wRBsZs+S4B5Di7rXNnG5udSdb8+lSDayVz20rz9KAdul1H1Nq7HOZU7LojXTldXnIA5IRbfopdsJiEDMzZMrZCdC7iLbgeC3u0uzIqmtMZY14PnW3gjdotoaTfXui+fQ1s7SVV/dzjhepzaOQtIc0kEagjQhdQ2Sx35TD5Xns8l3Tyd61Gf2czfaR9jlvNlNmZKV7y97XBwAsL7wd/tVjSV3Vz5XBS7Sv019eYy8SJOqqiqusecCIiAIiIDFxB1onk/Vd3LU7GPvSNt9ZwPas/H5MtNMeUbu5afYKW9M4cpD7QCqkn9vFfRluMM6eUvqjSY5Uf8AeF+T4x2EfFdBbuXLMZnvVyHlKfYf+F1GB12tPQO5V9E8zs9y1r4bYVexSpdZjjyae5QXYqb96P3mO7wVM8WkywSHkx3cVz7ZGa1XH0hw9iaqWL6xo4btPa/oSjbV4bHFf7Vvs1KkbNyh/hDms2IdLndgCllK67Gnm0dysVv7af4FWyOKIP3LcQqRHE953NaT2BcbmlLnFx3uJJ9Zuuhbf1+SnDBvkdb1DU/Bc6VHtCzMlH0O72LViDsfmbbZWj8ZVxjgDnPU3/myx8epfF1MreTyR1O1HevXZ/Gvkshfkzkty77W1vyXnjmK/KZjJlyXaARe+6+qrNw7nGecl+Kt+KcseHGDGoaoxysePouB9QOo7LrskMoc0OG4gEetcVXTtia/xlI0HezyD6t3sVrs+eG4nN7bpyo2L2OfY76TN+I7vWCVnY56TN+I7vWCVQs+d+526P7UfZHVB/Df9P8A2rlYXVB/Df8AT/2rlYVzXdIexyeyOtnuZmD+kQ/iM7wuxhccwf0iH8RneF2JWOz/AJWU+2/7kfY5JtMf3yb+c9wWsWz2kcDVzW18s+5a1cy352eg039iPsjoZwEVWHQNGj2xtc09Ntx6CoHW0EkLssrS09O49IPFdJwTFIo6WBskjGu8Uw2LgDqF71WJ0kjcskkLhyJBXUtohbFPOGeb0+tt085LbmOWcnWXR4rNF/lSOb0X07DoprNsTTTNzU78o5tOdvYVF8c2YlpvKdZzCbZh3EcFRnp7avEun0OzVrtPqfBLr6NG3wvwhPaQKhuYfWbo4dJHFTiirWSsD43BzTuIXGFLvB7XkSviv5Lm5gORG9WNLq5OShIo9pdm1xg7a+MdUdCVVQKq7B5oIiIAiIgNNtbJajm/lt2my0ng7l/w5hycD+n/AIWy26faik6S0drgo94PaiwqByYHd6oWv/UR9jr0150M39URyvmvLIecjz+orreGPvDGebGn2BcYkkuSeZJ7Suv7NvvSQH/ymdyg0D8ci52xDbVWWbTyWpJj9w+3Rc52dntVQn74Hbop7ts+1FL05R2uC5nhs2WaI8pG/wDyCxrH9tEdmQ3aaz+eRLPCPL/iRD7jz2kKYYPJmp4jzY3uUE8Icv7y0cox7SVLtnqm1BE88Ir9n/RT0v7eZT1NeNJU/chu3df4yqyjdGA31nU+5RxZNSJJHue5j7ucXea7iepKfD3ve1mR3lODfNPE9S5dqlOxvHU9Fp3XRQo5XC9S5mEzOALYpCDqCGkg9KpLhkrGlz43tA3ktIAXYKaANY1o3AAdgsvHF6PxsEjD9Jjh7NFffZ8VHOTjLtqe7G1YONqWeDyuyzPjO57cw622Hd3KMmkeDYsfpp5ruHqWXhD3xTxvDH+S4X8l246HhyKo0boWJ4OvrNl9Eo5X5luO+lTfiO71gFbHGoHGolIY/V5Pmu+CwjSv+o//AGu+C0sg974JqLIKqKyuh1Afw7/T/wBq5WF1UNPzfaxv4jdbXzd1ly4Uz/qP/wBrvgruti2o4XkcnsmcU7MvzK0s5Y9rxqWuDuzVSOp8IE7mkNaxpI36kqOfJX/Uf/td8F6U9A9zw3K8XOpynQcTuVWuVseI+Z0r69NZ47MPH1PB77kkm5Jub7zfir6WmdI9rGi5cQO3isinMr2OfF4trGk2bkBuBvLidTcb9ymewVBE6L5QG2e4ltt4ZbQhvXa6nr0m+WN2cdStqO0FVW3t9jUbcYR4oxOaPJyCP1t3ey6i1l2XEcOZPG6OQXBHZ0jpXOcY2OmhJLAZGcC0XI6x8Fvq9NJPdHoVuzdfDb3djw0W7P7VvpWlgaHsJva9iOdirsf2ufUsyZAxtwTrcm27VaJ7SN4I6wR3qjWk7gT1AnuVTvrduzyOl8Jpt/fYWfUKU+D2kLqhz/osZb1u4exa/Ctkp5yPJMbeLnC3YOK6PhGEMp4wyMacTxceJKtaPTy3qclwjn9qa+HduqDy3/0Z4VVQKq7R5YIiIAqKqogIp4R5bUlucjB71E9j6nKar/0zz2f9VIvChLaniHOTuaVB8Gqsrajpp5B25Vzrku93HodGpS0u1dG/3MPMulUe0baXDad7wXXaGho4nXid2gXLsyltdjMQwmCJwzSOBy/cykjOq2mzDc+h1O0qY2quHXnnHsb3aXHG1OFmRgIDntBB3ghwuNFz5ktiDyIPYVJK/GYpMJayJuRzJGNc3p35um6iT36HoW163yUs+RFoV3MJV7fN/lwSjbmozVh13Rx91/eprsXOPm+M7wA/2OcuabRVWaoJ+5H/APW1dD8HD81CBye8fqKkobdssFbtGrZoa/pg2dLtFC9wa29zoLtstm9waCTuGqgFZF4modb6L7jq3hSvHqy1K4j6QAH5lpp9ZKUbN65ice7TJOGzpIupdpYnva1ua7jYeSvfEcajh0edd9gLlRvZKmzTF3BjfaVratxlndzc/KO2wVf+oWqlTxzJ8E60dbtcc8JckuptooH3sbEAmxFibcuavoMcimflZe9r6ttuWlxDZYRxF7Xkloub2seduSx9k/SPyO7wtlq9RG2FdiSyavT0yrlZW3wS2rq4425pCAO9av8A7VwX3OtzyrQ7SVZfUOHBpygd5We/ZG0WYPOe17WFupZnrLrLJKmPETENPVCEXa3lkkpKxkjbsII//aKlXVRxNu8gDv6gofsvWFs4bfR9wR1Ake9W7R1RfUOF9GnKPZf2rf8AqP8Ap+8xz0wYWi+22Z465N9/2rgvazrc8q2lNUMlbdhBB0039XQo5JsjaIuDznDb2tp1LD2Xqy2cN4PuCOngVrXq74WRjclh9MGZ6eqcHKqXT1NZiuzTIpnsZUPjY43LA0m2Y6hp6ufFTOgbFSUjMt/FgN6SS76Vuk6+tRzab0l/UO5bnGfQGdUfcFtDVy3W8Lwm9sHKNSk+pmxbSQlpdmIA01FieocV5w7UwONrkdJFgo1gmE+PeQSQ0C5tv5WV2OYP4hzbHM1wO/eLcCq/x2p7tW7VtNvhKO87rc8k2dTsdva0+oFa6rxSngNrNzcmtBI67blh4biJbQudfVl2juHetJguG+PlIcTa2YniVZu1rxCNSW6RBVp/mdj4iSal2ngebXLT94WHatw06KEbQ4I2DKWEkG4sdbLe7K1ZfBZ2paS31bwt9NqrHa6blz9DS/TwVatrfH1N4ioFVdUohERAFRVVCgOf+FmWzIB9557AB71zyCps1/S0t7bfBT7wpNDpYGnzQyR56gR8LLn0rAY87RYHQjfYg8D0grm3v7XB63svatLz6oCTUdPvV0V3GwubDQevuVPkhNjcA2uG8XBu89/YqwnKyYjoYPzG59gUEnxx5HTSTXh6v/0Pu12U3G4kKxslyfWrpCSIndBb/tOnsKp8kLdbgkWzDi3MNOtYi+mTdpJOL6pfuXyVGZ2Y8mjsAb7l07wXP/dXjlK72gFctpYQWOc8kNBaCQLm50C6Z4LWlrKhh3iRvtbv9itafG/Hmcbth5qeOmf0MvbCltI14+kLHrH/AAsGuxDPTwsvq29/VoFJdqaXPATxb5Xx9ihMceYgDiQO3RcbtBSqukof5lTRuNlScusSY7KUuWAuO95J9W4KM0XpLfxf7lPaWDJG1o4NA9igNfE6Gd3AtfmHVe4Kn1tfdVVccLqQaSfezs9WTfGfR5f5Hdyi2yPpH5He5X1207pYjGGWLhYm99ONgrNkvSPyO9yxdfC/VVuHkZrplVp5qZhYp6RJ+J7wugDdrusoTtLRGOcut5L9QeniF7v2scYsuTyrWzX067Jp746WyxWcZ6C+mV9dbgb6nmpi8ZDFm4WtfdwURxT0l/8AP8Fl7LURdMH/AEWa+sggBWbS0ZZOXW8l+oPTxC01E5X6dWbccm1EY1XuGc8E2Hm67re5a+mmpi8CMxZuFrXWhftW4xZcnlWy5r+q9l57LUZdMH28lmt+ngO9XPjo2ThCtZ/YqvRyhCUrHj9zy2n9Jf1N7lucZ9AZ/LH3LTbTekv6h3Lc4x6Az+WPuCqw+a/8SzL5aTF2L8+Tqb3leu2m6Lrd7l5bF+fJ1N7yvXbTdF1u9y3X/Hfz1NX/AL4xqT+Hy/ze8LV4bSyvcRCSCBrZ2XRb3BKXxlFIwbyXW6+C02FYgaeUktP1XDcVUsgvspT4jjqTwk/tYw5eehly4BVO8+7h0vv3rebNYe+FjhIACXX0N+C0WM7QmWwjzMA6bE9i3+zVO9sN5CSXHNqbkDgr2jVL1Ga8vHnkqal2qnx4X0wbhVVFVd45YREQBUVVaUBzTwqSWkH4QYOnM4k+xqg9EwvjewbwWvA477HvCkXhUnJrw2+jYmWHWXX7lEGSlpu0kHmDYqvPTuTbPY6KtfCKGevJn1MwbUNtuZlb2ed3lK+LI0j60tx0gNFj7VrsyudKTa5JsLC5vYcgtfhXlF9JJxfpwbLDos7W/dkuehpbcn2Lzops0zr/APiZh6zq3uWC2YgEAkA6Gx39BVocsfCvLDWXJ56mdUNLIWtIsXPc63Q3yR710bwYzX8c6+jmRH8zczXdwXLZJi43cSTzJupx4KGNfNOx4DhkY4A6gG7gTbsW0aJR8XmcztGtfC8vodTkyuBBIIIsdVgRYJTtcHNa0EG41OntVTS017ZYr/lXr82QWv4tluoWWGlN5aTPLpuPRtGV4wcx2rFraGGX/MDT0317QV5/IKZw8yIjjoCFQ4LTfZRbr+aN3NbPE1iWGgsReVkpT4RBHfK1uosSXXNjwuSr6TDIInZmBoNrXvw9ZXmcJpbX8XDbnZtlUYJSuGkUTh/KCFrGqtNYSNnNtPLZl1AjeMr8pHSQtaNnqW+4dWc271V2z9EDYw04PLKxXP2boxvggF93kNUk66ZvMkmaxnKPEW0bCBsbBZmUAcAQlQyN4s/KR0kLCbs5St3QRDn5ACrHg9K7zYoj1BpWZY+XjBhY68nkNnaa97DqzG3etjA1jBlZlA5Cywzg9KL3ii036N061WPBqZ2rYoj1NaVHXXCD8KSNpzcly2VqcKgkcXPa0k7zmPxXtNSxuYGOsWi2l+W5YxwmkvbxUN+WVt1e3A6Y7oYj+VqkUKnnCXJA53cZ/U9KOhhiv4sNbffr8Sq1tHFLbxmU23a27isapwukjF3xwtHS1qtZglHI24hhcOeRpTbUl3fHsbKVud7/ADMyjhiibljytF72v8V41uHQSm7w0nnex7QsSPBqBzsrYqcu5Brbr0OztEHBpggzHUDI25txsm2qUdvkSZknnnJfS4PTsN2htxzdfvK2rXA7loZ8Jw9jsr4qcHkWNW3oKWONgbC1rWbwGgBuupOiQjVDivBibk+ZZ/EykVAqqUjCIiAK0q5WlAcS8JUl8Sl6Gxj9N/eoxdSPbulkfiNQWxSEZmgERuINmt1BAWh+bZfspf6T/gr8a04pnqtNdGNUVnyPLMl16fNsv2Uv9J/wT5ul+yl/pP8Agtu7RP38fU88yXXp83S/ZS/0n/BV+bpfspf6T/gndofER9Tyupv4JJP3yQc4e5w+KhvzdL9lL/Sf8FLPBhTyMxAZo5GgxSC5Y5o4EC5FlHZBbGVtXapUyWSXUjafNN8o353W37rndbpVGueaeOO5DZJiBrrkXvRVbYnTCSJzy57iPIvz5rz+QSNgbJkPkyl4bxDepePSeOPrnHv5nOb55+n6eRmY9gsccBdGMpFgdfOBPFeLqTxtSxhJAMDL20JA+ivTGcZE0BbG153F3kmzQOF+a9qJp+WM0Po7eCnnGE7MQ6cEMXKMPF15PCmwxklS+I38XE2zW3NteJ9q9n0D6aR7of8AK8W4m50DgNNN/BJpzTVT3va4skA1AvY8ijamSpkfkzCLxbm6iwcTuK3Sgk448WWatybz/jhGFQNpXRXneDI65JJNwTy5LHNQXQxAm4bPYHo3hZ+H4lHFEI5oznbcWyXza77rwxB0hiidIy3+KXABtiBbS4CryWIZT8ucL9SWL8fPr/MGy2gJfJDDchryc1tCbW0WPi+HNpgySG7SHAHU6g815VuJeNfHKxj7RHygW62dxHYvTEsQ+VZI4mu84FxIsGgKecoy3Pz4wRxjKO1eXmKOhbLVzh+rRY2voSRx5qkjfk1S5sVw10RdbgCAdfYsvB2EVdR+XgvHFIC6saAN8Th0agrDg1VuS8WTKmnPD6YKYJgzJYfGSXc99ze5uOVl7bJssJgdbSkX52AF1j4TjAhj8VIx+dpIADSc3KyyNlAbTFwIJlJt1gKSnbvr29ecmlm7bPPTjBk1WEh8/jJSCwNsGncDxJWhmkyioMGkfki43XJsbLMxyoLp8j2yGJoBswHyieZ5K+V4mp3xQxOZYAgFtgbHd7FpbtnKSjw1+bNq8xScvp7IsxXCY46UPYLPblOYb9SL3VzKe1bE65Jexzjc7vJ3DkvKsxMzwiFkbw85QbggNta+vqWdPARVwaGwjcL2Nt1t6bU3mC4WBlpeJ88mNLTQwB3yiz3vLnXyk6cB0LP2XaRTjNzJHQL6BYLcTdHnZURuebnKctw4HcLrO2apXMh8sZbuLg3kDuCmpS75benP8ZFZnu+f57G4VVQKq6hUCIiAKhVUQFmRMivRAWZEyK9EBZkVciuRAWZEyK9EBZkVcquRYwgeYiHIKuRXomECx0d99kDOSvRMIHmYgeA7FUsV6JtQLMiCMDcAFeibUC3KqZFeiYBZ4odCqGq5EwgWlqBquRMIFmRVyq5EwgW5FWyqiyCgVURAEREAREQBERAEREAREQBERAEREAREQBERAEREAREQBERAEREAREQBERAEREAREQBERAEREAREQBERAEREAREQBERAEREAREQBERAEREAREQBERAEREAREQBERAEREAREQH//Z"/>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6" name="AutoShape 6" descr="data:image/jpeg;base64,/9j/4AAQSkZJRgABAQAAAQABAAD/2wCEAAkGBhQSEBQUEBQUFRUWFBUUGBgYFBQUFBQYFBUVFRUQFRUXHCYeFxojGhQUHzAgIycpLCwsFR4xNTAqNSYrLCkBCQoKDgwOGg8PGjAkHyQ1LC8tLCwpLDQsLSwsLywsLCwsLCwsLCwsLyksLCwpLCwsLCwsLCwsKSwsLCwsLCwsLP/AABEIAMQBAQMBIgACEQEDEQH/xAAbAAEAAQUBAAAAAAAAAAAAAAAABgECBAUHA//EAEsQAAEDAgMEBAkJBgUBCQAAAAEAAgMEEQUSIQYxQVFhcZGxBxMiMjSBocHRFBVCUlNic4KiFyQ1cpPCIzOEkuHxFiVDY3SDsrPw/8QAGgEBAAIDAQAAAAAAAAAAAAAAAAMEAQIFBv/EADQRAAICAQMBBgMHAwUAAAAAAAABAgMRBBIhMQUTIkFRcRQyYSNSgZGxwfAVM0IkNDWh0f/aAAwDAQACEQMRAD8A7iiIgCIiAIiIAiIgCKiqgCIiAol1WyWQFLpdEQFUREAREQBUuqpZAERUQFUREARUVUAREQBERAEVEQFVRVRAESyIAiIgCIiAIiIAiIgKKqWSyAIiIAiWRAERLIAiWRAEREAREQBERAEREAREQBERAEREARFQoCqXWmrNo445RGQd4BPAX3LbNKjhZGbai+htKEopNrqXovOWQNBJ3AXK1mGbQsmeWNBBGovxHNJWxjJRb5ZlQk02lwjbKqoFVSGhRVRYuI1whjdI7c0En1cAsNpLLMpNvCMpFDh4R4vs5P0/FP2jxfZyfp+Kg+Jq+8XPgNT9xkxRY9JUiRjXt3OAcOoi69yp088lJrHDK3VFFazb2OORzDHIS1xaSMttOWq8f2jxfZyfp+KgepqTw5FtaHUNZUGTBFhfOQ8R46xy5M9uNrXso5+0eL7OT9PxW87oQ+ZkdenttzsjnBMEUQ/aPF9nJ+n4qn7R4vs5P0/FR/FVfeJvgNR9xkxRR2i23ppDYuLD98WHbuW+jeCLg3CmjOMvlZWsqnW8TWC9FQlaXFtq4ICQ52Z31W6n18lmU4xWWzEK5WPbBZZu1VQWXwkfUh7XW7lWDwka+XDp911+9V/i6s4yXf6bqcZ2E4RanCdpYajSN3lfVdo7s4rbBWIyUllFGcJQeJLDKoqKq2NQiIgCIiAKhWFi9eYYXSAXyjd8Vg7N426oa7O0AtNrjcbqJ3RU1X5skVUnBz8kYmK07DXQgtHlC56SPNupKFD8ZqLYlF0ZB2lymAVfTNb549SbUJqMM+hR7bgg8VG9mYWCafKPNdlHQNdFJHnRRHZCe9RP06/qPxS/HfV/iKU3VPH0JgEUe2k2idTuY1jQbgm53acB0rdUNT4yNr7WzAG3K6sRujKbguqIpVSjBTfRnuVEfCFX5YGxje92v8rde+ylrly/bav8ZVuAOkYDB17z7uxQ6yzZW/qXezKe91C9FyaFUVWtJIA3nQdZQhefPaZ8jpOwVf4ymynfGS31bx3+xSYrm2wOIZKgsJ0kb+pu72XXR16HS2b6keI7Rp7q+S9eTj+OekzfiO71glZ2O+kzfiO71glcGz537nsqP7UfZHUx/Dv/AGP7VywLqg/hv+n/ALVysK7rukPY4/ZHWz3CArKwtgM8QIuC9oI53O5dPqdmKd7SDEwdIFiOm4UNOmd0W0y5rO0I6aajJZycmUk2S2ldDI2N5vE4ga/QJOhHR0LSYlSeKmfHvyuIvzHBY6ihOVU+CxbVDU1c9GdJ20x0wRBsZs+S4B5Di7rXNnG5udSdb8+lSDayVz20rz9KAdul1H1Nq7HOZU7LojXTldXnIA5IRbfopdsJiEDMzZMrZCdC7iLbgeC3u0uzIqmtMZY14PnW3gjdotoaTfXui+fQ1s7SVV/dzjhepzaOQtIc0kEagjQhdQ2Sx35TD5Xns8l3Tyd61Gf2czfaR9jlvNlNmZKV7y97XBwAsL7wd/tVjSV3Vz5XBS7Sv019eYy8SJOqqiqusecCIiAIiIDFxB1onk/Vd3LU7GPvSNt9ZwPas/H5MtNMeUbu5afYKW9M4cpD7QCqkn9vFfRluMM6eUvqjSY5Uf8AeF+T4x2EfFdBbuXLMZnvVyHlKfYf+F1GB12tPQO5V9E8zs9y1r4bYVexSpdZjjyae5QXYqb96P3mO7wVM8WkywSHkx3cVz7ZGa1XH0hw9iaqWL6xo4btPa/oSjbV4bHFf7Vvs1KkbNyh/hDms2IdLndgCllK67Gnm0dysVv7af4FWyOKIP3LcQqRHE953NaT2BcbmlLnFx3uJJ9Zuuhbf1+SnDBvkdb1DU/Bc6VHtCzMlH0O72LViDsfmbbZWj8ZVxjgDnPU3/myx8epfF1MreTyR1O1HevXZ/Gvkshfkzkty77W1vyXnjmK/KZjJlyXaARe+6+qrNw7nGecl+Kt+KcseHGDGoaoxysePouB9QOo7LrskMoc0OG4gEetcVXTtia/xlI0HezyD6t3sVrs+eG4nN7bpyo2L2OfY76TN+I7vWCVnY56TN+I7vWCVQs+d+526P7UfZHVB/Df9P8A2rlYXVB/Df8AT/2rlYVzXdIexyeyOtnuZmD+kQ/iM7wuxhccwf0iH8RneF2JWOz/AJWU+2/7kfY5JtMf3yb+c9wWsWz2kcDVzW18s+5a1cy352eg039iPsjoZwEVWHQNGj2xtc09Ntx6CoHW0EkLssrS09O49IPFdJwTFIo6WBskjGu8Uw2LgDqF71WJ0kjcskkLhyJBXUtohbFPOGeb0+tt085LbmOWcnWXR4rNF/lSOb0X07DoprNsTTTNzU78o5tOdvYVF8c2YlpvKdZzCbZh3EcFRnp7avEun0OzVrtPqfBLr6NG3wvwhPaQKhuYfWbo4dJHFTiirWSsD43BzTuIXGFLvB7XkSviv5Lm5gORG9WNLq5OShIo9pdm1xg7a+MdUdCVVQKq7B5oIiIAiIgNNtbJajm/lt2my0ng7l/w5hycD+n/AIWy26faik6S0drgo94PaiwqByYHd6oWv/UR9jr0150M39URyvmvLIecjz+orreGPvDGebGn2BcYkkuSeZJ7Suv7NvvSQH/ymdyg0D8ci52xDbVWWbTyWpJj9w+3Rc52dntVQn74Hbop7ts+1FL05R2uC5nhs2WaI8pG/wDyCxrH9tEdmQ3aaz+eRLPCPL/iRD7jz2kKYYPJmp4jzY3uUE8Icv7y0cox7SVLtnqm1BE88Ir9n/RT0v7eZT1NeNJU/chu3df4yqyjdGA31nU+5RxZNSJJHue5j7ucXea7iepKfD3ve1mR3lODfNPE9S5dqlOxvHU9Fp3XRQo5XC9S5mEzOALYpCDqCGkg9KpLhkrGlz43tA3ktIAXYKaANY1o3AAdgsvHF6PxsEjD9Jjh7NFffZ8VHOTjLtqe7G1YONqWeDyuyzPjO57cw622Hd3KMmkeDYsfpp5ruHqWXhD3xTxvDH+S4X8l246HhyKo0boWJ4OvrNl9Eo5X5luO+lTfiO71gFbHGoHGolIY/V5Pmu+CwjSv+o//AGu+C0sg974JqLIKqKyuh1Afw7/T/wBq5WF1UNPzfaxv4jdbXzd1ly4Uz/qP/wBrvgruti2o4XkcnsmcU7MvzK0s5Y9rxqWuDuzVSOp8IE7mkNaxpI36kqOfJX/Uf/td8F6U9A9zw3K8XOpynQcTuVWuVseI+Z0r69NZ47MPH1PB77kkm5Jub7zfir6WmdI9rGi5cQO3isinMr2OfF4trGk2bkBuBvLidTcb9ymewVBE6L5QG2e4ltt4ZbQhvXa6nr0m+WN2cdStqO0FVW3t9jUbcYR4oxOaPJyCP1t3ey6i1l2XEcOZPG6OQXBHZ0jpXOcY2OmhJLAZGcC0XI6x8Fvq9NJPdHoVuzdfDb3djw0W7P7VvpWlgaHsJva9iOdirsf2ufUsyZAxtwTrcm27VaJ7SN4I6wR3qjWk7gT1AnuVTvrduzyOl8Jpt/fYWfUKU+D2kLqhz/osZb1u4exa/Ctkp5yPJMbeLnC3YOK6PhGEMp4wyMacTxceJKtaPTy3qclwjn9qa+HduqDy3/0Z4VVQKq7R5YIiIAqKqogIp4R5bUlucjB71E9j6nKar/0zz2f9VIvChLaniHOTuaVB8Gqsrajpp5B25Vzrku93HodGpS0u1dG/3MPMulUe0baXDad7wXXaGho4nXid2gXLsyltdjMQwmCJwzSOBy/cykjOq2mzDc+h1O0qY2quHXnnHsb3aXHG1OFmRgIDntBB3ghwuNFz5ktiDyIPYVJK/GYpMJayJuRzJGNc3p35um6iT36HoW163yUs+RFoV3MJV7fN/lwSjbmozVh13Rx91/eprsXOPm+M7wA/2OcuabRVWaoJ+5H/APW1dD8HD81CBye8fqKkobdssFbtGrZoa/pg2dLtFC9wa29zoLtstm9waCTuGqgFZF4modb6L7jq3hSvHqy1K4j6QAH5lpp9ZKUbN65ice7TJOGzpIupdpYnva1ua7jYeSvfEcajh0edd9gLlRvZKmzTF3BjfaVratxlndzc/KO2wVf+oWqlTxzJ8E60dbtcc8JckuptooH3sbEAmxFibcuavoMcimflZe9r6ttuWlxDZYRxF7Xkloub2seduSx9k/SPyO7wtlq9RG2FdiSyavT0yrlZW3wS2rq4425pCAO9av8A7VwX3OtzyrQ7SVZfUOHBpygd5We/ZG0WYPOe17WFupZnrLrLJKmPETENPVCEXa3lkkpKxkjbsII//aKlXVRxNu8gDv6gofsvWFs4bfR9wR1Ake9W7R1RfUOF9GnKPZf2rf8AqP8Ap+8xz0wYWi+22Z465N9/2rgvazrc8q2lNUMlbdhBB0039XQo5JsjaIuDznDb2tp1LD2Xqy2cN4PuCOngVrXq74WRjclh9MGZ6eqcHKqXT1NZiuzTIpnsZUPjY43LA0m2Y6hp6ufFTOgbFSUjMt/FgN6SS76Vuk6+tRzab0l/UO5bnGfQGdUfcFtDVy3W8Lwm9sHKNSk+pmxbSQlpdmIA01FieocV5w7UwONrkdJFgo1gmE+PeQSQ0C5tv5WV2OYP4hzbHM1wO/eLcCq/x2p7tW7VtNvhKO87rc8k2dTsdva0+oFa6rxSngNrNzcmtBI67blh4biJbQudfVl2juHetJguG+PlIcTa2YniVZu1rxCNSW6RBVp/mdj4iSal2ngebXLT94WHatw06KEbQ4I2DKWEkG4sdbLe7K1ZfBZ2paS31bwt9NqrHa6blz9DS/TwVatrfH1N4ioFVdUohERAFRVVCgOf+FmWzIB9557AB71zyCps1/S0t7bfBT7wpNDpYGnzQyR56gR8LLn0rAY87RYHQjfYg8D0grm3v7XB63svatLz6oCTUdPvV0V3GwubDQevuVPkhNjcA2uG8XBu89/YqwnKyYjoYPzG59gUEnxx5HTSTXh6v/0Pu12U3G4kKxslyfWrpCSIndBb/tOnsKp8kLdbgkWzDi3MNOtYi+mTdpJOL6pfuXyVGZ2Y8mjsAb7l07wXP/dXjlK72gFctpYQWOc8kNBaCQLm50C6Z4LWlrKhh3iRvtbv9itafG/Hmcbth5qeOmf0MvbCltI14+kLHrH/AAsGuxDPTwsvq29/VoFJdqaXPATxb5Xx9ihMceYgDiQO3RcbtBSqukof5lTRuNlScusSY7KUuWAuO95J9W4KM0XpLfxf7lPaWDJG1o4NA9igNfE6Gd3AtfmHVe4Kn1tfdVVccLqQaSfezs9WTfGfR5f5Hdyi2yPpH5He5X1207pYjGGWLhYm99ONgrNkvSPyO9yxdfC/VVuHkZrplVp5qZhYp6RJ+J7wugDdrusoTtLRGOcut5L9QeniF7v2scYsuTyrWzX067Jp746WyxWcZ6C+mV9dbgb6nmpi8ZDFm4WtfdwURxT0l/8AP8Fl7LURdMH/AEWa+sggBWbS0ZZOXW8l+oPTxC01E5X6dWbccm1EY1XuGc8E2Hm67re5a+mmpi8CMxZuFrXWhftW4xZcnlWy5r+q9l57LUZdMH28lmt+ngO9XPjo2ThCtZ/YqvRyhCUrHj9zy2n9Jf1N7lucZ9AZ/LH3LTbTekv6h3Lc4x6Az+WPuCqw+a/8SzL5aTF2L8+Tqb3leu2m6Lrd7l5bF+fJ1N7yvXbTdF1u9y3X/Hfz1NX/AL4xqT+Hy/ze8LV4bSyvcRCSCBrZ2XRb3BKXxlFIwbyXW6+C02FYgaeUktP1XDcVUsgvspT4jjqTwk/tYw5eehly4BVO8+7h0vv3rebNYe+FjhIACXX0N+C0WM7QmWwjzMA6bE9i3+zVO9sN5CSXHNqbkDgr2jVL1Ga8vHnkqal2qnx4X0wbhVVFVd45YREQBUVVaUBzTwqSWkH4QYOnM4k+xqg9EwvjewbwWvA477HvCkXhUnJrw2+jYmWHWXX7lEGSlpu0kHmDYqvPTuTbPY6KtfCKGevJn1MwbUNtuZlb2ed3lK+LI0j60tx0gNFj7VrsyudKTa5JsLC5vYcgtfhXlF9JJxfpwbLDos7W/dkuehpbcn2Lzops0zr/APiZh6zq3uWC2YgEAkA6Gx39BVocsfCvLDWXJ56mdUNLIWtIsXPc63Q3yR710bwYzX8c6+jmRH8zczXdwXLZJi43cSTzJupx4KGNfNOx4DhkY4A6gG7gTbsW0aJR8XmcztGtfC8vodTkyuBBIIIsdVgRYJTtcHNa0EG41OntVTS017ZYr/lXr82QWv4tluoWWGlN5aTPLpuPRtGV4wcx2rFraGGX/MDT0317QV5/IKZw8yIjjoCFQ4LTfZRbr+aN3NbPE1iWGgsReVkpT4RBHfK1uosSXXNjwuSr6TDIInZmBoNrXvw9ZXmcJpbX8XDbnZtlUYJSuGkUTh/KCFrGqtNYSNnNtPLZl1AjeMr8pHSQtaNnqW+4dWc271V2z9EDYw04PLKxXP2boxvggF93kNUk66ZvMkmaxnKPEW0bCBsbBZmUAcAQlQyN4s/KR0kLCbs5St3QRDn5ACrHg9K7zYoj1BpWZY+XjBhY68nkNnaa97DqzG3etjA1jBlZlA5Cywzg9KL3ii036N061WPBqZ2rYoj1NaVHXXCD8KSNpzcly2VqcKgkcXPa0k7zmPxXtNSxuYGOsWi2l+W5YxwmkvbxUN+WVt1e3A6Y7oYj+VqkUKnnCXJA53cZ/U9KOhhiv4sNbffr8Sq1tHFLbxmU23a27isapwukjF3xwtHS1qtZglHI24hhcOeRpTbUl3fHsbKVud7/ADMyjhiibljytF72v8V41uHQSm7w0nnex7QsSPBqBzsrYqcu5Brbr0OztEHBpggzHUDI25txsm2qUdvkSZknnnJfS4PTsN2htxzdfvK2rXA7loZ8Jw9jsr4qcHkWNW3oKWONgbC1rWbwGgBuupOiQjVDivBibk+ZZ/EykVAqqUjCIiAK0q5WlAcS8JUl8Sl6Gxj9N/eoxdSPbulkfiNQWxSEZmgERuINmt1BAWh+bZfspf6T/gr8a04pnqtNdGNUVnyPLMl16fNsv2Uv9J/wT5ul+yl/pP8Agtu7RP38fU88yXXp83S/ZS/0n/BV+bpfspf6T/gndofER9Tyupv4JJP3yQc4e5w+KhvzdL9lL/Sf8FLPBhTyMxAZo5GgxSC5Y5o4EC5FlHZBbGVtXapUyWSXUjafNN8o353W37rndbpVGueaeOO5DZJiBrrkXvRVbYnTCSJzy57iPIvz5rz+QSNgbJkPkyl4bxDepePSeOPrnHv5nOb55+n6eRmY9gsccBdGMpFgdfOBPFeLqTxtSxhJAMDL20JA+ivTGcZE0BbG153F3kmzQOF+a9qJp+WM0Po7eCnnGE7MQ6cEMXKMPF15PCmwxklS+I38XE2zW3NteJ9q9n0D6aR7of8AK8W4m50DgNNN/BJpzTVT3va4skA1AvY8ijamSpkfkzCLxbm6iwcTuK3Sgk448WWatybz/jhGFQNpXRXneDI65JJNwTy5LHNQXQxAm4bPYHo3hZ+H4lHFEI5oznbcWyXza77rwxB0hiidIy3+KXABtiBbS4CryWIZT8ucL9SWL8fPr/MGy2gJfJDDchryc1tCbW0WPi+HNpgySG7SHAHU6g815VuJeNfHKxj7RHygW62dxHYvTEsQ+VZI4mu84FxIsGgKecoy3Pz4wRxjKO1eXmKOhbLVzh+rRY2voSRx5qkjfk1S5sVw10RdbgCAdfYsvB2EVdR+XgvHFIC6saAN8Th0agrDg1VuS8WTKmnPD6YKYJgzJYfGSXc99ze5uOVl7bJssJgdbSkX52AF1j4TjAhj8VIx+dpIADSc3KyyNlAbTFwIJlJt1gKSnbvr29ecmlm7bPPTjBk1WEh8/jJSCwNsGncDxJWhmkyioMGkfki43XJsbLMxyoLp8j2yGJoBswHyieZ5K+V4mp3xQxOZYAgFtgbHd7FpbtnKSjw1+bNq8xScvp7IsxXCY46UPYLPblOYb9SL3VzKe1bE65Jexzjc7vJ3DkvKsxMzwiFkbw85QbggNta+vqWdPARVwaGwjcL2Nt1t6bU3mC4WBlpeJ88mNLTQwB3yiz3vLnXyk6cB0LP2XaRTjNzJHQL6BYLcTdHnZURuebnKctw4HcLrO2apXMh8sZbuLg3kDuCmpS75benP8ZFZnu+f57G4VVQKq6hUCIiAKhVUQFmRMivRAWZEyK9EBZkVciuRAWZEyK9EBZkVcquRYwgeYiHIKuRXomECx0d99kDOSvRMIHmYgeA7FUsV6JtQLMiCMDcAFeibUC3KqZFeiYBZ4odCqGq5EwgWlqBquRMIFmRVyq5EwgW5FWyqiyCgVURAEREAREQBERAEREAREQBERAEREAREQBERAEREAREQBERAEREAREQBERAEREAREQBERAEREAREQBERAEREAREQBERAEREAREQBERAEREAREQBERAEREAREQBERAEREAREQH//Z"/>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TextBox 27"/>
          <p:cNvSpPr txBox="1">
            <a:spLocks noChangeArrowheads="1"/>
          </p:cNvSpPr>
          <p:nvPr/>
        </p:nvSpPr>
        <p:spPr bwMode="auto">
          <a:xfrm>
            <a:off x="0" y="4846166"/>
            <a:ext cx="9144000" cy="984885"/>
          </a:xfrm>
          <a:prstGeom prst="rect">
            <a:avLst/>
          </a:prstGeom>
          <a:noFill/>
          <a:ln w="9525">
            <a:noFill/>
            <a:miter lim="800000"/>
            <a:headEnd/>
            <a:tailEnd/>
          </a:ln>
        </p:spPr>
        <p:txBody>
          <a:bodyPr>
            <a:spAutoFit/>
          </a:bodyPr>
          <a:lstStyle/>
          <a:p>
            <a:pPr algn="ctr" defTabSz="457200">
              <a:spcBef>
                <a:spcPts val="600"/>
              </a:spcBef>
            </a:pPr>
            <a:r>
              <a:rPr lang="en-US" sz="1600" b="1" dirty="0" smtClean="0">
                <a:solidFill>
                  <a:srgbClr val="1F497D"/>
                </a:solidFill>
                <a:latin typeface="Arial" panose="020B0604020202020204" pitchFamily="34" charset="0"/>
                <a:ea typeface="Calibri"/>
                <a:cs typeface="Arial" panose="020B0604020202020204" pitchFamily="34" charset="0"/>
              </a:rPr>
              <a:t>Hester Kuipers</a:t>
            </a:r>
          </a:p>
          <a:p>
            <a:pPr algn="ctr" defTabSz="457200">
              <a:spcBef>
                <a:spcPts val="600"/>
              </a:spcBef>
            </a:pPr>
            <a:r>
              <a:rPr lang="nl-NL" sz="1600" b="1" dirty="0" smtClean="0">
                <a:solidFill>
                  <a:srgbClr val="1F497D"/>
                </a:solidFill>
                <a:latin typeface="Arial" panose="020B0604020202020204" pitchFamily="34" charset="0"/>
                <a:ea typeface="Calibri"/>
                <a:cs typeface="Arial" panose="020B0604020202020204" pitchFamily="34" charset="0"/>
              </a:rPr>
              <a:t>Executive Director, IAVI Europe</a:t>
            </a:r>
            <a:endParaRPr lang="en-US" sz="1600" b="1" dirty="0">
              <a:solidFill>
                <a:srgbClr val="1F497D"/>
              </a:solidFill>
              <a:latin typeface="Arial" panose="020B0604020202020204" pitchFamily="34" charset="0"/>
              <a:ea typeface="Calibri"/>
              <a:cs typeface="Arial" panose="020B0604020202020204" pitchFamily="34" charset="0"/>
            </a:endParaRPr>
          </a:p>
          <a:p>
            <a:pPr algn="ctr" defTabSz="457200">
              <a:spcBef>
                <a:spcPts val="600"/>
              </a:spcBef>
            </a:pPr>
            <a:r>
              <a:rPr lang="nl-NL" sz="1600" i="1" dirty="0" err="1" smtClean="0">
                <a:solidFill>
                  <a:srgbClr val="1F497D"/>
                </a:solidFill>
                <a:latin typeface="Arial" panose="020B0604020202020204" pitchFamily="34" charset="0"/>
                <a:cs typeface="Arial" panose="020B0604020202020204" pitchFamily="34" charset="0"/>
              </a:rPr>
              <a:t>Sida</a:t>
            </a:r>
            <a:r>
              <a:rPr lang="nl-NL" sz="1600" i="1" dirty="0" smtClean="0">
                <a:solidFill>
                  <a:srgbClr val="1F497D"/>
                </a:solidFill>
                <a:latin typeface="Arial" panose="020B0604020202020204" pitchFamily="34" charset="0"/>
                <a:cs typeface="Arial" panose="020B0604020202020204" pitchFamily="34" charset="0"/>
              </a:rPr>
              <a:t> Seminar 19 </a:t>
            </a:r>
            <a:r>
              <a:rPr lang="nl-NL" sz="1600" i="1" dirty="0" err="1" smtClean="0">
                <a:solidFill>
                  <a:srgbClr val="1F497D"/>
                </a:solidFill>
                <a:latin typeface="Arial" panose="020B0604020202020204" pitchFamily="34" charset="0"/>
                <a:cs typeface="Arial" panose="020B0604020202020204" pitchFamily="34" charset="0"/>
              </a:rPr>
              <a:t>March</a:t>
            </a:r>
            <a:r>
              <a:rPr lang="nl-NL" sz="1600" i="1" dirty="0" smtClean="0">
                <a:solidFill>
                  <a:srgbClr val="1F497D"/>
                </a:solidFill>
                <a:latin typeface="Arial" panose="020B0604020202020204" pitchFamily="34" charset="0"/>
                <a:cs typeface="Arial" panose="020B0604020202020204" pitchFamily="34" charset="0"/>
              </a:rPr>
              <a:t> 2015</a:t>
            </a:r>
            <a:endParaRPr lang="nl-NL" sz="1400" dirty="0" smtClean="0">
              <a:solidFill>
                <a:srgbClr val="1F497D"/>
              </a:solidFill>
              <a:latin typeface="Arial" panose="020B0604020202020204" pitchFamily="34" charset="0"/>
              <a:ea typeface="Helvetica" pitchFamily="34" charset="0"/>
              <a:cs typeface="Arial" panose="020B0604020202020204" pitchFamily="34" charset="0"/>
            </a:endParaRPr>
          </a:p>
        </p:txBody>
      </p:sp>
    </p:spTree>
    <p:extLst>
      <p:ext uri="{BB962C8B-B14F-4D97-AF65-F5344CB8AC3E}">
        <p14:creationId xmlns:p14="http://schemas.microsoft.com/office/powerpoint/2010/main" val="2016912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634082"/>
          </a:xfrm>
        </p:spPr>
        <p:txBody>
          <a:bodyPr>
            <a:normAutofit/>
          </a:bodyPr>
          <a:lstStyle/>
          <a:p>
            <a:pPr algn="l"/>
            <a:r>
              <a:rPr lang="nl-NL" sz="2400" dirty="0" smtClean="0">
                <a:solidFill>
                  <a:schemeClr val="tx2"/>
                </a:solidFill>
                <a:latin typeface="Arial Black" pitchFamily="34" charset="0"/>
              </a:rPr>
              <a:t>The </a:t>
            </a:r>
            <a:r>
              <a:rPr lang="nl-NL" sz="2400" dirty="0" err="1" smtClean="0">
                <a:solidFill>
                  <a:schemeClr val="tx2"/>
                </a:solidFill>
                <a:latin typeface="Arial Black" pitchFamily="34" charset="0"/>
              </a:rPr>
              <a:t>unfinished</a:t>
            </a:r>
            <a:r>
              <a:rPr lang="nl-NL" sz="2400" dirty="0" smtClean="0">
                <a:solidFill>
                  <a:schemeClr val="tx2"/>
                </a:solidFill>
                <a:latin typeface="Arial Black" pitchFamily="34" charset="0"/>
              </a:rPr>
              <a:t> MDG health agenda</a:t>
            </a:r>
            <a:endParaRPr lang="en-US" sz="2400" dirty="0">
              <a:solidFill>
                <a:schemeClr val="tx2"/>
              </a:solidFill>
              <a:latin typeface="Arial Black"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97" y="2119166"/>
            <a:ext cx="1990282" cy="19902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305" y="2119166"/>
            <a:ext cx="1990282" cy="199028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0808" y="2129799"/>
            <a:ext cx="1990282" cy="1977842"/>
          </a:xfrm>
          <a:prstGeom prst="rect">
            <a:avLst/>
          </a:prstGeom>
        </p:spPr>
      </p:pic>
    </p:spTree>
    <p:extLst>
      <p:ext uri="{BB962C8B-B14F-4D97-AF65-F5344CB8AC3E}">
        <p14:creationId xmlns:p14="http://schemas.microsoft.com/office/powerpoint/2010/main" val="2720409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a:spLocks noChangeArrowheads="1"/>
          </p:cNvSpPr>
          <p:nvPr/>
        </p:nvSpPr>
        <p:spPr bwMode="auto">
          <a:xfrm>
            <a:off x="333486" y="1176268"/>
            <a:ext cx="8527159" cy="307777"/>
          </a:xfrm>
          <a:prstGeom prst="rect">
            <a:avLst/>
          </a:prstGeom>
          <a:extLst/>
        </p:spPr>
        <p:txBody>
          <a:bodyPr wrap="square">
            <a:spAutoFit/>
          </a:bodyPr>
          <a:lstStyle>
            <a:defPPr>
              <a:defRPr lang="en-US"/>
            </a:defPPr>
            <a:lvl1pPr algn="ctr">
              <a:defRPr sz="1400" b="0" i="0" u="none" strike="noStrike" spc="0" baseline="0">
                <a:solidFill>
                  <a:prstClr val="black">
                    <a:lumMod val="65000"/>
                    <a:lumOff val="35000"/>
                  </a:prstClr>
                </a:solidFill>
              </a:defRPr>
            </a:lvl1pPr>
          </a:lstStyle>
          <a:p>
            <a:pPr defTabSz="457200"/>
            <a:r>
              <a:rPr lang="en-US" altLang="en-US" dirty="0"/>
              <a:t>New Infections – NPTs added to full scale-up of Enhanced Investment Framework (IFE) </a:t>
            </a:r>
          </a:p>
        </p:txBody>
      </p:sp>
      <p:sp>
        <p:nvSpPr>
          <p:cNvPr id="10" name="Slide Number Placeholder 5"/>
          <p:cNvSpPr txBox="1">
            <a:spLocks/>
          </p:cNvSpPr>
          <p:nvPr/>
        </p:nvSpPr>
        <p:spPr bwMode="auto">
          <a:xfrm>
            <a:off x="6921500" y="6430962"/>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auto" hangingPunct="0">
              <a:spcBef>
                <a:spcPts val="0"/>
              </a:spcBef>
              <a:spcAft>
                <a:spcPts val="0"/>
              </a:spcAft>
              <a:defRPr sz="12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9pPr>
          </a:lstStyle>
          <a:p>
            <a:pPr defTabSz="457200" eaLnBrk="1" fontAlgn="base" hangingPunct="1">
              <a:spcBef>
                <a:spcPct val="0"/>
              </a:spcBef>
              <a:spcAft>
                <a:spcPct val="0"/>
              </a:spcAft>
              <a:defRPr/>
            </a:pPr>
            <a:fld id="{599AD868-B559-4BF8-A990-98BAA845A102}" type="slidenum">
              <a:rPr lang="en-US" smtClean="0">
                <a:solidFill>
                  <a:srgbClr val="898989"/>
                </a:solidFill>
                <a:latin typeface="Calibri" pitchFamily="34" charset="0"/>
              </a:rPr>
              <a:pPr defTabSz="457200" eaLnBrk="1" fontAlgn="base" hangingPunct="1">
                <a:spcBef>
                  <a:spcPct val="0"/>
                </a:spcBef>
                <a:spcAft>
                  <a:spcPct val="0"/>
                </a:spcAft>
                <a:defRPr/>
              </a:pPr>
              <a:t>55</a:t>
            </a:fld>
            <a:endParaRPr lang="en-US" dirty="0" smtClean="0">
              <a:solidFill>
                <a:srgbClr val="898989"/>
              </a:solidFill>
              <a:latin typeface="Calibri" pitchFamily="34" charset="0"/>
            </a:endParaRPr>
          </a:p>
        </p:txBody>
      </p:sp>
      <p:sp>
        <p:nvSpPr>
          <p:cNvPr id="13" name="TextBox 12"/>
          <p:cNvSpPr txBox="1"/>
          <p:nvPr/>
        </p:nvSpPr>
        <p:spPr>
          <a:xfrm>
            <a:off x="538623" y="325868"/>
            <a:ext cx="8142287" cy="369332"/>
          </a:xfrm>
          <a:prstGeom prst="rect">
            <a:avLst/>
          </a:prstGeom>
          <a:noFill/>
        </p:spPr>
        <p:txBody>
          <a:bodyPr lIns="0" tIns="0" rIns="0" bIns="0">
            <a:spAutoFit/>
          </a:bodyPr>
          <a:lstStyle/>
          <a:p>
            <a:pPr defTabSz="457200">
              <a:defRPr/>
            </a:pPr>
            <a:r>
              <a:rPr lang="en-US" sz="2400" b="1" spc="-70" dirty="0" smtClean="0">
                <a:solidFill>
                  <a:srgbClr val="1F497D"/>
                </a:solidFill>
                <a:latin typeface="Arial Black"/>
                <a:cs typeface="Arial" pitchFamily="34" charset="0"/>
              </a:rPr>
              <a:t>Ending HIV/AIDS: the role of new technologies</a:t>
            </a:r>
            <a:endParaRPr lang="en-US" sz="2400" b="1" spc="-70" dirty="0">
              <a:solidFill>
                <a:srgbClr val="1F497D"/>
              </a:solidFill>
              <a:latin typeface="Arial Black"/>
              <a:cs typeface="Arial" pitchFamily="34" charset="0"/>
            </a:endParaRPr>
          </a:p>
        </p:txBody>
      </p:sp>
      <p:sp>
        <p:nvSpPr>
          <p:cNvPr id="14" name="Rectangle 13"/>
          <p:cNvSpPr>
            <a:spLocks noChangeAspect="1"/>
          </p:cNvSpPr>
          <p:nvPr/>
        </p:nvSpPr>
        <p:spPr>
          <a:xfrm>
            <a:off x="285750" y="1125468"/>
            <a:ext cx="862965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TextBox 18"/>
          <p:cNvSpPr txBox="1"/>
          <p:nvPr/>
        </p:nvSpPr>
        <p:spPr>
          <a:xfrm rot="16200000">
            <a:off x="-361102" y="3338124"/>
            <a:ext cx="1714499" cy="276999"/>
          </a:xfrm>
          <a:prstGeom prst="rect">
            <a:avLst/>
          </a:prstGeom>
          <a:noFill/>
        </p:spPr>
        <p:txBody>
          <a:bodyPr wrap="square" rtlCol="0">
            <a:spAutoFit/>
          </a:bodyPr>
          <a:lstStyle/>
          <a:p>
            <a:pPr defTabSz="457200"/>
            <a:r>
              <a:rPr lang="en-US" sz="1200" dirty="0">
                <a:solidFill>
                  <a:prstClr val="black">
                    <a:lumMod val="75000"/>
                    <a:lumOff val="25000"/>
                  </a:prstClr>
                </a:solidFill>
              </a:rPr>
              <a:t>New </a:t>
            </a:r>
            <a:r>
              <a:rPr lang="en-US" sz="1200" dirty="0" smtClean="0">
                <a:solidFill>
                  <a:prstClr val="black">
                    <a:lumMod val="75000"/>
                    <a:lumOff val="25000"/>
                  </a:prstClr>
                </a:solidFill>
              </a:rPr>
              <a:t>Infections with HIV  </a:t>
            </a:r>
            <a:endParaRPr lang="en-US" sz="1200" dirty="0">
              <a:solidFill>
                <a:prstClr val="black">
                  <a:lumMod val="75000"/>
                  <a:lumOff val="25000"/>
                </a:prstClr>
              </a:solidFill>
            </a:endParaRPr>
          </a:p>
        </p:txBody>
      </p:sp>
      <p:graphicFrame>
        <p:nvGraphicFramePr>
          <p:cNvPr id="16" name="Chart 15"/>
          <p:cNvGraphicFramePr>
            <a:graphicFrameLocks/>
          </p:cNvGraphicFramePr>
          <p:nvPr>
            <p:extLst>
              <p:ext uri="{D42A27DB-BD31-4B8C-83A1-F6EECF244321}">
                <p14:modId xmlns:p14="http://schemas.microsoft.com/office/powerpoint/2010/main" val="2881771581"/>
              </p:ext>
            </p:extLst>
          </p:nvPr>
        </p:nvGraphicFramePr>
        <p:xfrm>
          <a:off x="496147" y="1602904"/>
          <a:ext cx="8397437" cy="412394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
          <p:cNvSpPr txBox="1">
            <a:spLocks noChangeArrowheads="1"/>
          </p:cNvSpPr>
          <p:nvPr/>
        </p:nvSpPr>
        <p:spPr bwMode="auto">
          <a:xfrm>
            <a:off x="673100" y="5661164"/>
            <a:ext cx="7885113" cy="600164"/>
          </a:xfrm>
          <a:prstGeom prst="rect">
            <a:avLst/>
          </a:prstGeom>
          <a:noFill/>
          <a:ln w="9525">
            <a:solidFill>
              <a:schemeClr val="tx1">
                <a:alpha val="0"/>
              </a:schemeClr>
            </a:solidFill>
            <a:miter lim="800000"/>
            <a:headEnd/>
            <a:tailEnd/>
          </a:ln>
          <a:extLst/>
        </p:spPr>
        <p:txBody>
          <a:bodyPr wrap="square">
            <a:spAutoFit/>
          </a:bodyPr>
          <a:lstStyle>
            <a:lvl1pPr marL="120650" indent="-1206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6350" lvl="1" indent="0" defTabSz="457200" eaLnBrk="1" hangingPunct="1"/>
            <a:r>
              <a:rPr lang="en-US" altLang="en-US" sz="1100" dirty="0" smtClean="0">
                <a:solidFill>
                  <a:prstClr val="black">
                    <a:lumMod val="50000"/>
                    <a:lumOff val="50000"/>
                  </a:prstClr>
                </a:solidFill>
                <a:latin typeface="Calibri" pitchFamily="34" charset="0"/>
              </a:rPr>
              <a:t>Illustrative </a:t>
            </a:r>
            <a:r>
              <a:rPr lang="en-US" altLang="en-US" sz="1100" dirty="0">
                <a:solidFill>
                  <a:prstClr val="black">
                    <a:lumMod val="50000"/>
                    <a:lumOff val="50000"/>
                  </a:prstClr>
                </a:solidFill>
                <a:latin typeface="Calibri" pitchFamily="34" charset="0"/>
              </a:rPr>
              <a:t>vaccine with an assumed efficacy of 70%, not representative of any specific </a:t>
            </a:r>
            <a:r>
              <a:rPr lang="en-US" altLang="en-US" sz="1100" dirty="0" smtClean="0">
                <a:solidFill>
                  <a:prstClr val="black">
                    <a:lumMod val="50000"/>
                    <a:lumOff val="50000"/>
                  </a:prstClr>
                </a:solidFill>
                <a:latin typeface="Calibri" pitchFamily="34" charset="0"/>
              </a:rPr>
              <a:t>candidate . </a:t>
            </a:r>
            <a:r>
              <a:rPr lang="en-US" altLang="en-US" sz="1100" dirty="0">
                <a:solidFill>
                  <a:prstClr val="black">
                    <a:lumMod val="50000"/>
                    <a:lumOff val="50000"/>
                  </a:prstClr>
                </a:solidFill>
                <a:latin typeface="Calibri" pitchFamily="34" charset="0"/>
              </a:rPr>
              <a:t>Coverage in generalized epidemics: routine 10 years old 70%, catch-up 11-14  years old 60%, 15-17 years old 55%, 18-49 years old 50%; in high risk populations in concentrated epidemics: 50</a:t>
            </a:r>
            <a:r>
              <a:rPr lang="en-US" altLang="en-US" sz="1100" dirty="0" smtClean="0">
                <a:solidFill>
                  <a:prstClr val="black">
                    <a:lumMod val="50000"/>
                    <a:lumOff val="50000"/>
                  </a:prstClr>
                </a:solidFill>
                <a:latin typeface="Calibri" pitchFamily="34" charset="0"/>
              </a:rPr>
              <a:t>%</a:t>
            </a:r>
            <a:endParaRPr lang="en-US" altLang="en-US" sz="1100" dirty="0">
              <a:solidFill>
                <a:prstClr val="black">
                  <a:lumMod val="50000"/>
                  <a:lumOff val="50000"/>
                </a:prstClr>
              </a:solidFill>
              <a:latin typeface="Calibri" pitchFamily="34" charset="0"/>
            </a:endParaRPr>
          </a:p>
        </p:txBody>
      </p:sp>
      <p:sp>
        <p:nvSpPr>
          <p:cNvPr id="22" name="TextBox 24"/>
          <p:cNvSpPr txBox="1">
            <a:spLocks noChangeArrowheads="1"/>
          </p:cNvSpPr>
          <p:nvPr/>
        </p:nvSpPr>
        <p:spPr bwMode="auto">
          <a:xfrm>
            <a:off x="1497916" y="6239194"/>
            <a:ext cx="618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r>
              <a:rPr lang="en-US" altLang="en-US" sz="1200" dirty="0" smtClean="0">
                <a:solidFill>
                  <a:srgbClr val="1F497D"/>
                </a:solidFill>
                <a:latin typeface="Helvetica" panose="020B0604020202020204" pitchFamily="34" charset="0"/>
                <a:cs typeface="Helvetica" panose="020B0604020202020204" pitchFamily="34" charset="0"/>
              </a:rPr>
              <a:t>Modeling </a:t>
            </a:r>
            <a:r>
              <a:rPr lang="en-US" altLang="en-US" sz="1200" dirty="0">
                <a:solidFill>
                  <a:srgbClr val="1F497D"/>
                </a:solidFill>
                <a:latin typeface="Helvetica" panose="020B0604020202020204" pitchFamily="34" charset="0"/>
                <a:cs typeface="Helvetica" panose="020B0604020202020204" pitchFamily="34" charset="0"/>
              </a:rPr>
              <a:t>project – UNAIDS, </a:t>
            </a:r>
            <a:r>
              <a:rPr lang="en-US" altLang="en-US" sz="1200" dirty="0" err="1" smtClean="0">
                <a:solidFill>
                  <a:srgbClr val="1F497D"/>
                </a:solidFill>
                <a:latin typeface="Helvetica" panose="020B0604020202020204" pitchFamily="34" charset="0"/>
                <a:cs typeface="Helvetica" panose="020B0604020202020204" pitchFamily="34" charset="0"/>
              </a:rPr>
              <a:t>Avenir</a:t>
            </a:r>
            <a:r>
              <a:rPr lang="en-US" altLang="en-US" sz="1200" dirty="0" smtClean="0">
                <a:solidFill>
                  <a:srgbClr val="1F497D"/>
                </a:solidFill>
                <a:latin typeface="Helvetica" panose="020B0604020202020204" pitchFamily="34" charset="0"/>
                <a:cs typeface="Helvetica" panose="020B0604020202020204" pitchFamily="34" charset="0"/>
              </a:rPr>
              <a:t> Health, </a:t>
            </a:r>
            <a:r>
              <a:rPr lang="en-US" altLang="en-US" sz="1200" dirty="0">
                <a:solidFill>
                  <a:srgbClr val="1F497D"/>
                </a:solidFill>
                <a:latin typeface="Helvetica" panose="020B0604020202020204" pitchFamily="34" charset="0"/>
                <a:cs typeface="Helvetica" panose="020B0604020202020204" pitchFamily="34" charset="0"/>
              </a:rPr>
              <a:t>IAVI, </a:t>
            </a:r>
            <a:r>
              <a:rPr lang="en-US" altLang="en-US" sz="1200" dirty="0" smtClean="0">
                <a:solidFill>
                  <a:srgbClr val="1F497D"/>
                </a:solidFill>
                <a:latin typeface="Helvetica" panose="020B0604020202020204" pitchFamily="34" charset="0"/>
                <a:cs typeface="Helvetica" panose="020B0604020202020204" pitchFamily="34" charset="0"/>
              </a:rPr>
              <a:t>AVAC [funded by USAID]</a:t>
            </a:r>
            <a:endParaRPr lang="en-US" altLang="en-US" sz="1200" dirty="0">
              <a:solidFill>
                <a:srgbClr val="1F497D"/>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30074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AVI Globe Duotone"/>
          <p:cNvPicPr/>
          <p:nvPr/>
        </p:nvPicPr>
        <p:blipFill>
          <a:blip r:embed="rId3" cstate="print">
            <a:lum bright="70000" contrast="-70000"/>
          </a:blip>
          <a:srcRect/>
          <a:stretch>
            <a:fillRect/>
          </a:stretch>
        </p:blipFill>
        <p:spPr bwMode="auto">
          <a:xfrm>
            <a:off x="4102918" y="2204864"/>
            <a:ext cx="4488145" cy="4228738"/>
          </a:xfrm>
          <a:prstGeom prst="rect">
            <a:avLst/>
          </a:prstGeom>
          <a:noFill/>
        </p:spPr>
      </p:pic>
      <p:sp>
        <p:nvSpPr>
          <p:cNvPr id="2" name="Title 1"/>
          <p:cNvSpPr>
            <a:spLocks noGrp="1"/>
          </p:cNvSpPr>
          <p:nvPr>
            <p:ph type="title"/>
          </p:nvPr>
        </p:nvSpPr>
        <p:spPr>
          <a:xfrm>
            <a:off x="457200" y="274638"/>
            <a:ext cx="7571184" cy="634082"/>
          </a:xfrm>
        </p:spPr>
        <p:txBody>
          <a:bodyPr>
            <a:normAutofit/>
          </a:bodyPr>
          <a:lstStyle/>
          <a:p>
            <a:pPr algn="l"/>
            <a:r>
              <a:rPr lang="nl-NL" sz="2400" dirty="0" smtClean="0">
                <a:solidFill>
                  <a:schemeClr val="tx2"/>
                </a:solidFill>
                <a:latin typeface="Arial Black" pitchFamily="34" charset="0"/>
              </a:rPr>
              <a:t>The need </a:t>
            </a:r>
            <a:r>
              <a:rPr lang="nl-NL" sz="2400" dirty="0" err="1" smtClean="0">
                <a:solidFill>
                  <a:schemeClr val="tx2"/>
                </a:solidFill>
                <a:latin typeface="Arial Black" pitchFamily="34" charset="0"/>
              </a:rPr>
              <a:t>for</a:t>
            </a:r>
            <a:r>
              <a:rPr lang="nl-NL" sz="2400" dirty="0" smtClean="0">
                <a:solidFill>
                  <a:schemeClr val="tx2"/>
                </a:solidFill>
                <a:latin typeface="Arial Black" pitchFamily="34" charset="0"/>
              </a:rPr>
              <a:t> R&amp;D</a:t>
            </a:r>
            <a:endParaRPr lang="en-US" sz="2400" dirty="0">
              <a:solidFill>
                <a:schemeClr val="tx2"/>
              </a:solidFill>
              <a:latin typeface="Arial Black" pitchFamily="34" charset="0"/>
            </a:endParaRPr>
          </a:p>
        </p:txBody>
      </p:sp>
      <p:sp>
        <p:nvSpPr>
          <p:cNvPr id="3" name="Content Placeholder 2"/>
          <p:cNvSpPr>
            <a:spLocks noGrp="1"/>
          </p:cNvSpPr>
          <p:nvPr>
            <p:ph idx="1"/>
          </p:nvPr>
        </p:nvSpPr>
        <p:spPr>
          <a:xfrm>
            <a:off x="395536" y="1091877"/>
            <a:ext cx="8640960" cy="5145435"/>
          </a:xfrm>
        </p:spPr>
        <p:txBody>
          <a:bodyPr>
            <a:noAutofit/>
          </a:bodyPr>
          <a:lstStyle/>
          <a:p>
            <a:pPr>
              <a:spcBef>
                <a:spcPts val="1200"/>
              </a:spcBef>
              <a:spcAft>
                <a:spcPts val="1200"/>
              </a:spcAft>
              <a:buFont typeface="Wingdings" pitchFamily="2" charset="2"/>
              <a:buChar char="§"/>
            </a:pPr>
            <a:r>
              <a:rPr lang="en-US" sz="1800" b="1" dirty="0" smtClean="0">
                <a:latin typeface="Helvetica" pitchFamily="34" charset="0"/>
                <a:cs typeface="Helvetica" pitchFamily="34" charset="0"/>
              </a:rPr>
              <a:t>R&amp;D for new health interventions </a:t>
            </a:r>
            <a:r>
              <a:rPr lang="en-US" sz="1800" dirty="0" smtClean="0">
                <a:latin typeface="Helvetica" pitchFamily="34" charset="0"/>
                <a:cs typeface="Helvetica" pitchFamily="34" charset="0"/>
              </a:rPr>
              <a:t>has made a major contribution to improving child and maternal health and combatting infectious diseases</a:t>
            </a:r>
          </a:p>
          <a:p>
            <a:pPr>
              <a:spcBef>
                <a:spcPts val="1200"/>
              </a:spcBef>
              <a:spcAft>
                <a:spcPts val="1200"/>
              </a:spcAft>
              <a:buFont typeface="Wingdings" pitchFamily="2" charset="2"/>
              <a:buChar char="§"/>
            </a:pPr>
            <a:r>
              <a:rPr lang="en-US" sz="1800" dirty="0" smtClean="0">
                <a:latin typeface="Helvetica" pitchFamily="34" charset="0"/>
                <a:cs typeface="Helvetica" pitchFamily="34" charset="0"/>
              </a:rPr>
              <a:t>The tools needed are getting better but </a:t>
            </a:r>
            <a:r>
              <a:rPr lang="en-US" sz="1800" b="1" dirty="0" smtClean="0">
                <a:latin typeface="Helvetica" pitchFamily="34" charset="0"/>
                <a:cs typeface="Helvetica" pitchFamily="34" charset="0"/>
              </a:rPr>
              <a:t>many priority drugs, vaccines, and diagnostics</a:t>
            </a:r>
            <a:r>
              <a:rPr lang="en-US" sz="1800" dirty="0" smtClean="0">
                <a:latin typeface="Helvetica" pitchFamily="34" charset="0"/>
                <a:cs typeface="Helvetica" pitchFamily="34" charset="0"/>
              </a:rPr>
              <a:t> for diseases that primarily affect developing countries are </a:t>
            </a:r>
            <a:r>
              <a:rPr lang="en-US" sz="1800" b="1" dirty="0" smtClean="0">
                <a:latin typeface="Helvetica" pitchFamily="34" charset="0"/>
                <a:cs typeface="Helvetica" pitchFamily="34" charset="0"/>
              </a:rPr>
              <a:t>wanting </a:t>
            </a:r>
          </a:p>
          <a:p>
            <a:pPr>
              <a:spcBef>
                <a:spcPts val="1200"/>
              </a:spcBef>
              <a:spcAft>
                <a:spcPts val="1200"/>
              </a:spcAft>
              <a:buFont typeface="Wingdings" pitchFamily="2" charset="2"/>
              <a:buChar char="§"/>
            </a:pPr>
            <a:r>
              <a:rPr lang="nl-NL" sz="1800" b="1" dirty="0" err="1">
                <a:latin typeface="Helvetica" pitchFamily="34" charset="0"/>
                <a:cs typeface="Helvetica" pitchFamily="34" charset="0"/>
              </a:rPr>
              <a:t>Many</a:t>
            </a:r>
            <a:r>
              <a:rPr lang="nl-NL" sz="1800" b="1" dirty="0">
                <a:latin typeface="Helvetica" pitchFamily="34" charset="0"/>
                <a:cs typeface="Helvetica" pitchFamily="34" charset="0"/>
              </a:rPr>
              <a:t> </a:t>
            </a:r>
            <a:r>
              <a:rPr lang="nl-NL" sz="1800" b="1" dirty="0" err="1">
                <a:latin typeface="Helvetica" pitchFamily="34" charset="0"/>
                <a:cs typeface="Helvetica" pitchFamily="34" charset="0"/>
              </a:rPr>
              <a:t>communities</a:t>
            </a:r>
            <a:r>
              <a:rPr lang="nl-NL" sz="1800" b="1" dirty="0">
                <a:latin typeface="Helvetica" pitchFamily="34" charset="0"/>
                <a:cs typeface="Helvetica" pitchFamily="34" charset="0"/>
              </a:rPr>
              <a:t> </a:t>
            </a:r>
            <a:r>
              <a:rPr lang="nl-NL" sz="1800" b="1" dirty="0" err="1">
                <a:latin typeface="Helvetica" pitchFamily="34" charset="0"/>
                <a:cs typeface="Helvetica" pitchFamily="34" charset="0"/>
              </a:rPr>
              <a:t>need</a:t>
            </a:r>
            <a:r>
              <a:rPr lang="nl-NL" sz="1800" b="1" dirty="0">
                <a:latin typeface="Helvetica" pitchFamily="34" charset="0"/>
                <a:cs typeface="Helvetica" pitchFamily="34" charset="0"/>
              </a:rPr>
              <a:t> </a:t>
            </a:r>
            <a:r>
              <a:rPr lang="nl-NL" sz="1800" b="1" dirty="0" err="1">
                <a:latin typeface="Helvetica" pitchFamily="34" charset="0"/>
                <a:cs typeface="Helvetica" pitchFamily="34" charset="0"/>
              </a:rPr>
              <a:t>improved</a:t>
            </a:r>
            <a:r>
              <a:rPr lang="nl-NL" sz="1800" b="1" dirty="0">
                <a:latin typeface="Helvetica" pitchFamily="34" charset="0"/>
                <a:cs typeface="Helvetica" pitchFamily="34" charset="0"/>
              </a:rPr>
              <a:t> or new tools: </a:t>
            </a:r>
            <a:r>
              <a:rPr lang="nl-NL" sz="1800" dirty="0" smtClean="0">
                <a:latin typeface="Helvetica" pitchFamily="34" charset="0"/>
                <a:cs typeface="Helvetica" pitchFamily="34" charset="0"/>
              </a:rPr>
              <a:t>e.g.</a:t>
            </a:r>
            <a:r>
              <a:rPr lang="nl-NL" sz="1800" b="1" dirty="0" smtClean="0">
                <a:latin typeface="Helvetica" pitchFamily="34" charset="0"/>
                <a:cs typeface="Helvetica" pitchFamily="34" charset="0"/>
              </a:rPr>
              <a:t> </a:t>
            </a:r>
            <a:r>
              <a:rPr lang="nl-NL" sz="1800" dirty="0" err="1" smtClean="0">
                <a:latin typeface="Helvetica" pitchFamily="34" charset="0"/>
                <a:cs typeface="Helvetica" pitchFamily="34" charset="0"/>
              </a:rPr>
              <a:t>women</a:t>
            </a:r>
            <a:r>
              <a:rPr lang="nl-NL" sz="1800" dirty="0" smtClean="0">
                <a:latin typeface="Helvetica" pitchFamily="34" charset="0"/>
                <a:cs typeface="Helvetica" pitchFamily="34" charset="0"/>
              </a:rPr>
              <a:t> </a:t>
            </a:r>
            <a:r>
              <a:rPr lang="nl-NL" sz="1800" dirty="0">
                <a:latin typeface="Helvetica" pitchFamily="34" charset="0"/>
                <a:cs typeface="Helvetica" pitchFamily="34" charset="0"/>
              </a:rPr>
              <a:t>&amp; girls, </a:t>
            </a:r>
            <a:r>
              <a:rPr lang="nl-NL" sz="1800" dirty="0" err="1">
                <a:latin typeface="Helvetica" pitchFamily="34" charset="0"/>
                <a:cs typeface="Helvetica" pitchFamily="34" charset="0"/>
              </a:rPr>
              <a:t>marginalized</a:t>
            </a:r>
            <a:r>
              <a:rPr lang="nl-NL" sz="1800" dirty="0">
                <a:latin typeface="Helvetica" pitchFamily="34" charset="0"/>
                <a:cs typeface="Helvetica" pitchFamily="34" charset="0"/>
              </a:rPr>
              <a:t> </a:t>
            </a:r>
            <a:r>
              <a:rPr lang="nl-NL" sz="1800" dirty="0" err="1">
                <a:latin typeface="Helvetica" pitchFamily="34" charset="0"/>
                <a:cs typeface="Helvetica" pitchFamily="34" charset="0"/>
              </a:rPr>
              <a:t>and</a:t>
            </a:r>
            <a:r>
              <a:rPr lang="nl-NL" sz="1800" dirty="0">
                <a:latin typeface="Helvetica" pitchFamily="34" charset="0"/>
                <a:cs typeface="Helvetica" pitchFamily="34" charset="0"/>
              </a:rPr>
              <a:t> </a:t>
            </a:r>
            <a:r>
              <a:rPr lang="nl-NL" sz="1800" dirty="0" err="1">
                <a:latin typeface="Helvetica" pitchFamily="34" charset="0"/>
                <a:cs typeface="Helvetica" pitchFamily="34" charset="0"/>
              </a:rPr>
              <a:t>difficult-to-reach</a:t>
            </a:r>
            <a:r>
              <a:rPr lang="nl-NL" sz="1800" dirty="0">
                <a:latin typeface="Helvetica" pitchFamily="34" charset="0"/>
                <a:cs typeface="Helvetica" pitchFamily="34" charset="0"/>
              </a:rPr>
              <a:t> </a:t>
            </a:r>
            <a:r>
              <a:rPr lang="nl-NL" sz="1800" dirty="0" err="1">
                <a:latin typeface="Helvetica" pitchFamily="34" charset="0"/>
                <a:cs typeface="Helvetica" pitchFamily="34" charset="0"/>
              </a:rPr>
              <a:t>populations</a:t>
            </a:r>
            <a:r>
              <a:rPr lang="nl-NL" sz="1800" dirty="0">
                <a:latin typeface="Helvetica" pitchFamily="34" charset="0"/>
                <a:cs typeface="Helvetica" pitchFamily="34" charset="0"/>
              </a:rPr>
              <a:t> </a:t>
            </a:r>
            <a:endParaRPr lang="en-US" sz="1800" b="1" dirty="0" smtClean="0">
              <a:latin typeface="Helvetica" pitchFamily="34" charset="0"/>
              <a:cs typeface="Helvetica" pitchFamily="34" charset="0"/>
            </a:endParaRPr>
          </a:p>
          <a:p>
            <a:pPr>
              <a:spcBef>
                <a:spcPts val="1200"/>
              </a:spcBef>
              <a:spcAft>
                <a:spcPts val="1200"/>
              </a:spcAft>
              <a:buFont typeface="Wingdings" pitchFamily="2" charset="2"/>
              <a:buChar char="§"/>
            </a:pPr>
            <a:r>
              <a:rPr lang="en-US" sz="1800" b="1" dirty="0" smtClean="0">
                <a:latin typeface="Helvetica" pitchFamily="34" charset="0"/>
                <a:cs typeface="Helvetica" pitchFamily="34" charset="0"/>
              </a:rPr>
              <a:t>Market failure </a:t>
            </a:r>
            <a:r>
              <a:rPr lang="en-US" sz="1800" dirty="0" smtClean="0">
                <a:latin typeface="Helvetica" pitchFamily="34" charset="0"/>
                <a:cs typeface="Helvetica" pitchFamily="34" charset="0"/>
              </a:rPr>
              <a:t>- incentives for private sector investment are woefully inadequate to ensure the development of, and access to Global Public Goods</a:t>
            </a:r>
          </a:p>
          <a:p>
            <a:pPr marL="0" indent="0">
              <a:spcBef>
                <a:spcPts val="1200"/>
              </a:spcBef>
              <a:spcAft>
                <a:spcPts val="1200"/>
              </a:spcAft>
              <a:buNone/>
            </a:pPr>
            <a:endParaRPr lang="nl-NL" sz="1700" dirty="0">
              <a:latin typeface="Helvetica" pitchFamily="34" charset="0"/>
              <a:cs typeface="Helvetica" pitchFamily="34" charset="0"/>
            </a:endParaRPr>
          </a:p>
        </p:txBody>
      </p:sp>
      <p:sp>
        <p:nvSpPr>
          <p:cNvPr id="4" name="Text Box 4"/>
          <p:cNvSpPr txBox="1">
            <a:spLocks noChangeArrowheads="1"/>
          </p:cNvSpPr>
          <p:nvPr/>
        </p:nvSpPr>
        <p:spPr bwMode="auto">
          <a:xfrm>
            <a:off x="467544" y="6618287"/>
            <a:ext cx="72707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457200"/>
            <a:r>
              <a:rPr lang="en-GB" sz="600" dirty="0">
                <a:solidFill>
                  <a:prstClr val="black"/>
                </a:solidFill>
                <a:latin typeface="Helvetica" pitchFamily="34" charset="0"/>
                <a:ea typeface="Helvetica" pitchFamily="34" charset="0"/>
                <a:cs typeface="Helvetica" pitchFamily="34" charset="0"/>
              </a:rPr>
              <a:t>Source</a:t>
            </a:r>
            <a:r>
              <a:rPr lang="en-GB" sz="600" dirty="0" smtClean="0">
                <a:solidFill>
                  <a:prstClr val="black"/>
                </a:solidFill>
                <a:latin typeface="Helvetica" pitchFamily="34" charset="0"/>
                <a:ea typeface="Helvetica" pitchFamily="34" charset="0"/>
                <a:cs typeface="Helvetica" pitchFamily="34" charset="0"/>
              </a:rPr>
              <a:t>: </a:t>
            </a:r>
            <a:r>
              <a:rPr lang="en-US" sz="800" dirty="0" smtClean="0">
                <a:solidFill>
                  <a:prstClr val="black"/>
                </a:solidFill>
              </a:rPr>
              <a:t> </a:t>
            </a:r>
            <a:r>
              <a:rPr lang="en-US" sz="800" dirty="0">
                <a:solidFill>
                  <a:prstClr val="black"/>
                </a:solidFill>
              </a:rPr>
              <a:t>The Need for Global Health R&amp;D and Product Development Partnerships Message </a:t>
            </a:r>
            <a:r>
              <a:rPr lang="en-US" sz="800" dirty="0" smtClean="0">
                <a:solidFill>
                  <a:prstClr val="black"/>
                </a:solidFill>
              </a:rPr>
              <a:t>Manual, November </a:t>
            </a:r>
            <a:r>
              <a:rPr lang="en-US" sz="800" dirty="0">
                <a:solidFill>
                  <a:prstClr val="black"/>
                </a:solidFill>
              </a:rPr>
              <a:t>2011 </a:t>
            </a:r>
            <a:endParaRPr lang="en-US" sz="600" dirty="0">
              <a:solidFill>
                <a:prstClr val="black"/>
              </a:solidFill>
              <a:latin typeface="Helvetica" pitchFamily="34" charset="0"/>
              <a:ea typeface="Helvetica" pitchFamily="34" charset="0"/>
              <a:cs typeface="Helvetica"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3648" y="4509120"/>
            <a:ext cx="2838450" cy="1609725"/>
          </a:xfrm>
          <a:prstGeom prst="rect">
            <a:avLst/>
          </a:prstGeom>
        </p:spPr>
      </p:pic>
    </p:spTree>
    <p:extLst>
      <p:ext uri="{BB962C8B-B14F-4D97-AF65-F5344CB8AC3E}">
        <p14:creationId xmlns:p14="http://schemas.microsoft.com/office/powerpoint/2010/main" val="2467127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04" t="19260" r="5417" b="18518"/>
          <a:stretch/>
        </p:blipFill>
        <p:spPr bwMode="auto">
          <a:xfrm>
            <a:off x="101600" y="2154340"/>
            <a:ext cx="9042400" cy="363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199" y="274638"/>
            <a:ext cx="8370277" cy="634082"/>
          </a:xfrm>
          <a:prstGeom prst="rect">
            <a:avLst/>
          </a:prstGeom>
        </p:spPr>
        <p:txBody>
          <a:bodyPr>
            <a:normAutofit fontScale="90000"/>
          </a:bodyPr>
          <a:lstStyle>
            <a:lvl1pPr algn="l" defTabSz="457200" rtl="0" eaLnBrk="1" latinLnBrk="0" hangingPunct="1">
              <a:spcBef>
                <a:spcPct val="0"/>
              </a:spcBef>
              <a:buNone/>
              <a:defRPr sz="2400" kern="1200">
                <a:solidFill>
                  <a:schemeClr val="tx1"/>
                </a:solidFill>
                <a:latin typeface="Caledonia-Headline"/>
                <a:ea typeface="+mj-ea"/>
                <a:cs typeface="Caledonia-Headline"/>
              </a:defRPr>
            </a:lvl1pPr>
          </a:lstStyle>
          <a:p>
            <a:r>
              <a:rPr lang="nl-NL" smtClean="0">
                <a:solidFill>
                  <a:srgbClr val="1F497D"/>
                </a:solidFill>
                <a:latin typeface="Arial Black" pitchFamily="34" charset="0"/>
              </a:rPr>
              <a:t>R&amp;D funding for povery-related &amp; neglected diseases</a:t>
            </a:r>
            <a:endParaRPr lang="en-US" dirty="0">
              <a:solidFill>
                <a:srgbClr val="1F497D"/>
              </a:solidFill>
              <a:latin typeface="Arial Black" pitchFamily="34" charset="0"/>
            </a:endParaRPr>
          </a:p>
        </p:txBody>
      </p:sp>
      <p:sp>
        <p:nvSpPr>
          <p:cNvPr id="4" name="Content Placeholder 2"/>
          <p:cNvSpPr txBox="1">
            <a:spLocks/>
          </p:cNvSpPr>
          <p:nvPr/>
        </p:nvSpPr>
        <p:spPr>
          <a:xfrm>
            <a:off x="457198" y="1121915"/>
            <a:ext cx="5754416" cy="122161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5000" spc="-15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$3,219m in 2013</a:t>
            </a:r>
          </a:p>
        </p:txBody>
      </p:sp>
      <p:sp>
        <p:nvSpPr>
          <p:cNvPr id="2" name="Rectangle 1"/>
          <p:cNvSpPr/>
          <p:nvPr/>
        </p:nvSpPr>
        <p:spPr>
          <a:xfrm>
            <a:off x="5801710" y="2154340"/>
            <a:ext cx="1576552" cy="415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8870832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10562" y="328613"/>
            <a:ext cx="8633438" cy="369332"/>
          </a:xfrm>
          <a:prstGeom prst="rect">
            <a:avLst/>
          </a:prstGeom>
          <a:noFill/>
        </p:spPr>
        <p:txBody>
          <a:bodyPr wrap="square" lIns="0" tIns="0" rIns="0" bIns="0">
            <a:spAutoFit/>
          </a:bodyPr>
          <a:lstStyle/>
          <a:p>
            <a:pPr defTabSz="457200">
              <a:defRPr/>
            </a:pPr>
            <a:r>
              <a:rPr lang="en-US" sz="2400" dirty="0" smtClean="0">
                <a:solidFill>
                  <a:srgbClr val="1F497D"/>
                </a:solidFill>
                <a:latin typeface="Arial Black" pitchFamily="34" charset="0"/>
                <a:cs typeface="Caledonia-Headline"/>
              </a:rPr>
              <a:t>The Product </a:t>
            </a:r>
            <a:r>
              <a:rPr lang="en-US" sz="2400" dirty="0">
                <a:solidFill>
                  <a:srgbClr val="1F497D"/>
                </a:solidFill>
                <a:latin typeface="Arial Black" pitchFamily="34" charset="0"/>
                <a:cs typeface="Caledonia-Headline"/>
              </a:rPr>
              <a:t>Development Partnership </a:t>
            </a:r>
            <a:r>
              <a:rPr lang="en-US" sz="2400" dirty="0" smtClean="0">
                <a:solidFill>
                  <a:srgbClr val="1F497D"/>
                </a:solidFill>
                <a:latin typeface="Arial Black" pitchFamily="34" charset="0"/>
                <a:cs typeface="Caledonia-Headline"/>
              </a:rPr>
              <a:t>(PDP) model</a:t>
            </a:r>
            <a:endParaRPr lang="en-US" sz="2400" dirty="0">
              <a:solidFill>
                <a:srgbClr val="1F497D"/>
              </a:solidFill>
              <a:latin typeface="Arial Black" pitchFamily="34" charset="0"/>
              <a:cs typeface="Caledonia-Headline"/>
            </a:endParaRPr>
          </a:p>
        </p:txBody>
      </p:sp>
      <p:sp>
        <p:nvSpPr>
          <p:cNvPr id="38" name="Rectangle 3"/>
          <p:cNvSpPr txBox="1">
            <a:spLocks noChangeArrowheads="1"/>
          </p:cNvSpPr>
          <p:nvPr/>
        </p:nvSpPr>
        <p:spPr bwMode="auto">
          <a:xfrm>
            <a:off x="552449" y="4437112"/>
            <a:ext cx="1303338" cy="784830"/>
          </a:xfrm>
          <a:prstGeom prst="rect">
            <a:avLst/>
          </a:prstGeom>
          <a:noFill/>
          <a:ln w="9525">
            <a:noFill/>
            <a:miter lim="800000"/>
            <a:headEnd/>
            <a:tailEnd/>
          </a:ln>
          <a:effectLst/>
        </p:spPr>
        <p:txBody>
          <a:bodyPr lIns="0" tIns="0" rIns="0" bIns="0" spcCol="228600">
            <a:spAutoFit/>
          </a:bodyPr>
          <a:lstStyle/>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p:txBody>
      </p:sp>
      <p:sp>
        <p:nvSpPr>
          <p:cNvPr id="2053" name="Text Box 4"/>
          <p:cNvSpPr txBox="1">
            <a:spLocks noChangeArrowheads="1"/>
          </p:cNvSpPr>
          <p:nvPr/>
        </p:nvSpPr>
        <p:spPr bwMode="auto">
          <a:xfrm>
            <a:off x="558800" y="6618288"/>
            <a:ext cx="7270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457200">
              <a:spcBef>
                <a:spcPct val="50000"/>
              </a:spcBef>
            </a:pPr>
            <a:r>
              <a:rPr lang="en-GB" sz="600" dirty="0">
                <a:solidFill>
                  <a:prstClr val="black"/>
                </a:solidFill>
                <a:latin typeface="Helvetica" pitchFamily="34" charset="0"/>
                <a:ea typeface="Helvetica" pitchFamily="34" charset="0"/>
                <a:cs typeface="Helvetica" pitchFamily="34" charset="0"/>
              </a:rPr>
              <a:t>Source: </a:t>
            </a:r>
            <a:r>
              <a:rPr lang="en-GB" sz="600" i="1" dirty="0" smtClean="0">
                <a:solidFill>
                  <a:prstClr val="black"/>
                </a:solidFill>
                <a:latin typeface="Helvetica" pitchFamily="34" charset="0"/>
                <a:ea typeface="Helvetica" pitchFamily="34" charset="0"/>
                <a:cs typeface="Helvetica" pitchFamily="34" charset="0"/>
              </a:rPr>
              <a:t>he </a:t>
            </a:r>
            <a:r>
              <a:rPr lang="en-GB" sz="600" i="1" dirty="0">
                <a:solidFill>
                  <a:prstClr val="black"/>
                </a:solidFill>
                <a:latin typeface="Helvetica" pitchFamily="34" charset="0"/>
                <a:ea typeface="Helvetica" pitchFamily="34" charset="0"/>
                <a:cs typeface="Helvetica" pitchFamily="34" charset="0"/>
              </a:rPr>
              <a:t>role of PDPs within the product development pipeline. </a:t>
            </a:r>
            <a:r>
              <a:rPr lang="en-US" sz="600" dirty="0">
                <a:solidFill>
                  <a:prstClr val="black"/>
                </a:solidFill>
                <a:latin typeface="Helvetica" pitchFamily="34" charset="0"/>
                <a:ea typeface="Helvetica" pitchFamily="34" charset="0"/>
                <a:cs typeface="Helvetica" pitchFamily="34" charset="0"/>
              </a:rPr>
              <a:t>Moran M, </a:t>
            </a:r>
            <a:r>
              <a:rPr lang="en-US" sz="600" dirty="0" err="1">
                <a:solidFill>
                  <a:prstClr val="black"/>
                </a:solidFill>
                <a:latin typeface="Helvetica" pitchFamily="34" charset="0"/>
                <a:ea typeface="Helvetica" pitchFamily="34" charset="0"/>
                <a:cs typeface="Helvetica" pitchFamily="34" charset="0"/>
              </a:rPr>
              <a:t>Ropars</a:t>
            </a:r>
            <a:r>
              <a:rPr lang="en-US" sz="600" dirty="0">
                <a:solidFill>
                  <a:prstClr val="black"/>
                </a:solidFill>
                <a:latin typeface="Helvetica" pitchFamily="34" charset="0"/>
                <a:ea typeface="Helvetica" pitchFamily="34" charset="0"/>
                <a:cs typeface="Helvetica" pitchFamily="34" charset="0"/>
              </a:rPr>
              <a:t> A-L, Guzman J, Diaz J, Garrison C (2005). The New Landscape of Neglected Disease Drug Development. </a:t>
            </a:r>
            <a:r>
              <a:rPr lang="en-US" sz="600" dirty="0" err="1">
                <a:solidFill>
                  <a:prstClr val="black"/>
                </a:solidFill>
                <a:latin typeface="Helvetica" pitchFamily="34" charset="0"/>
                <a:ea typeface="Helvetica" pitchFamily="34" charset="0"/>
                <a:cs typeface="Helvetica" pitchFamily="34" charset="0"/>
              </a:rPr>
              <a:t>Wellcome</a:t>
            </a:r>
            <a:r>
              <a:rPr lang="en-US" sz="600" dirty="0">
                <a:solidFill>
                  <a:prstClr val="black"/>
                </a:solidFill>
                <a:latin typeface="Helvetica" pitchFamily="34" charset="0"/>
                <a:ea typeface="Helvetica" pitchFamily="34" charset="0"/>
                <a:cs typeface="Helvetica" pitchFamily="34" charset="0"/>
              </a:rPr>
              <a:t> Trust.</a:t>
            </a:r>
          </a:p>
        </p:txBody>
      </p:sp>
      <p:sp>
        <p:nvSpPr>
          <p:cNvPr id="42" name="Rectangle 3"/>
          <p:cNvSpPr txBox="1">
            <a:spLocks noChangeArrowheads="1"/>
          </p:cNvSpPr>
          <p:nvPr/>
        </p:nvSpPr>
        <p:spPr bwMode="auto">
          <a:xfrm>
            <a:off x="2102867" y="4437112"/>
            <a:ext cx="1031875" cy="784830"/>
          </a:xfrm>
          <a:prstGeom prst="rect">
            <a:avLst/>
          </a:prstGeom>
          <a:noFill/>
          <a:ln w="9525">
            <a:noFill/>
            <a:miter lim="800000"/>
            <a:headEnd/>
            <a:tailEnd/>
          </a:ln>
          <a:effectLst/>
        </p:spPr>
        <p:txBody>
          <a:bodyPr lIns="0" tIns="0" rIns="0" bIns="0" spcCol="228600">
            <a:spAutoFit/>
          </a:bodyPr>
          <a:lstStyle/>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p:txBody>
      </p:sp>
      <p:sp>
        <p:nvSpPr>
          <p:cNvPr id="23" name="Freeform 22"/>
          <p:cNvSpPr/>
          <p:nvPr/>
        </p:nvSpPr>
        <p:spPr>
          <a:xfrm>
            <a:off x="7686675" y="2133600"/>
            <a:ext cx="911225" cy="768350"/>
          </a:xfrm>
          <a:custGeom>
            <a:avLst/>
            <a:gdLst>
              <a:gd name="connsiteX0" fmla="*/ 0 w 911225"/>
              <a:gd name="connsiteY0" fmla="*/ 53975 h 768350"/>
              <a:gd name="connsiteX1" fmla="*/ 165100 w 911225"/>
              <a:gd name="connsiteY1" fmla="*/ 431800 h 768350"/>
              <a:gd name="connsiteX2" fmla="*/ 28575 w 911225"/>
              <a:gd name="connsiteY2" fmla="*/ 768350 h 768350"/>
              <a:gd name="connsiteX3" fmla="*/ 911225 w 911225"/>
              <a:gd name="connsiteY3" fmla="*/ 765175 h 768350"/>
              <a:gd name="connsiteX4" fmla="*/ 860425 w 911225"/>
              <a:gd name="connsiteY4" fmla="*/ 0 h 768350"/>
              <a:gd name="connsiteX5" fmla="*/ 0 w 911225"/>
              <a:gd name="connsiteY5" fmla="*/ 53975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25" h="768350">
                <a:moveTo>
                  <a:pt x="0" y="53975"/>
                </a:moveTo>
                <a:lnTo>
                  <a:pt x="165100" y="431800"/>
                </a:lnTo>
                <a:lnTo>
                  <a:pt x="28575" y="768350"/>
                </a:lnTo>
                <a:lnTo>
                  <a:pt x="911225" y="765175"/>
                </a:lnTo>
                <a:lnTo>
                  <a:pt x="860425" y="0"/>
                </a:lnTo>
                <a:lnTo>
                  <a:pt x="0" y="5397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Rectangle 2"/>
          <p:cNvSpPr/>
          <p:nvPr/>
        </p:nvSpPr>
        <p:spPr>
          <a:xfrm>
            <a:off x="539552" y="980728"/>
            <a:ext cx="8003255" cy="4985980"/>
          </a:xfrm>
          <a:prstGeom prst="rect">
            <a:avLst/>
          </a:prstGeom>
        </p:spPr>
        <p:txBody>
          <a:bodyPr wrap="square">
            <a:spAutoFit/>
          </a:bodyPr>
          <a:lstStyle/>
          <a:p>
            <a:pPr marL="342900" indent="-342900" defTabSz="457200">
              <a:spcBef>
                <a:spcPts val="1200"/>
              </a:spcBef>
              <a:spcAft>
                <a:spcPts val="1200"/>
              </a:spcAft>
              <a:buFont typeface="Wingdings" pitchFamily="2" charset="2"/>
              <a:buChar char="§"/>
            </a:pPr>
            <a:r>
              <a:rPr lang="en-US" dirty="0">
                <a:solidFill>
                  <a:prstClr val="black"/>
                </a:solidFill>
                <a:latin typeface="Helvetica" pitchFamily="34" charset="0"/>
                <a:cs typeface="Helvetica" pitchFamily="34" charset="0"/>
              </a:rPr>
              <a:t>A </a:t>
            </a:r>
            <a:r>
              <a:rPr lang="en-US" b="1" dirty="0">
                <a:solidFill>
                  <a:prstClr val="black"/>
                </a:solidFill>
                <a:latin typeface="Helvetica" pitchFamily="34" charset="0"/>
                <a:cs typeface="Helvetica" pitchFamily="34" charset="0"/>
              </a:rPr>
              <a:t>partnership</a:t>
            </a:r>
            <a:r>
              <a:rPr lang="en-US" dirty="0">
                <a:solidFill>
                  <a:prstClr val="black"/>
                </a:solidFill>
                <a:latin typeface="Helvetica" pitchFamily="34" charset="0"/>
                <a:cs typeface="Helvetica" pitchFamily="34" charset="0"/>
              </a:rPr>
              <a:t> of </a:t>
            </a:r>
            <a:r>
              <a:rPr lang="en-US" dirty="0" smtClean="0">
                <a:solidFill>
                  <a:prstClr val="black"/>
                </a:solidFill>
                <a:latin typeface="Helvetica" pitchFamily="34" charset="0"/>
                <a:cs typeface="Helvetica" pitchFamily="34" charset="0"/>
              </a:rPr>
              <a:t>public and </a:t>
            </a:r>
            <a:r>
              <a:rPr lang="en-US" dirty="0">
                <a:solidFill>
                  <a:prstClr val="black"/>
                </a:solidFill>
                <a:latin typeface="Helvetica" pitchFamily="34" charset="0"/>
                <a:cs typeface="Helvetica" pitchFamily="34" charset="0"/>
              </a:rPr>
              <a:t>private </a:t>
            </a:r>
            <a:r>
              <a:rPr lang="en-US" dirty="0" smtClean="0">
                <a:solidFill>
                  <a:prstClr val="black"/>
                </a:solidFill>
                <a:latin typeface="Helvetica" pitchFamily="34" charset="0"/>
                <a:cs typeface="Helvetica" pitchFamily="34" charset="0"/>
              </a:rPr>
              <a:t>organizations:</a:t>
            </a:r>
          </a:p>
          <a:p>
            <a:pPr marL="800100" lvl="1" indent="-342900" defTabSz="457200">
              <a:spcBef>
                <a:spcPts val="1200"/>
              </a:spcBef>
              <a:spcAft>
                <a:spcPts val="1200"/>
              </a:spcAft>
              <a:buFont typeface="Wingdings" pitchFamily="2" charset="2"/>
              <a:buChar char="§"/>
            </a:pPr>
            <a:r>
              <a:rPr lang="en-US" dirty="0" smtClean="0">
                <a:solidFill>
                  <a:prstClr val="black"/>
                </a:solidFill>
                <a:latin typeface="Helvetica" pitchFamily="34" charset="0"/>
                <a:cs typeface="Helvetica" pitchFamily="34" charset="0"/>
              </a:rPr>
              <a:t>Pooled knowledge </a:t>
            </a:r>
            <a:r>
              <a:rPr lang="en-US" dirty="0">
                <a:solidFill>
                  <a:prstClr val="black"/>
                </a:solidFill>
                <a:latin typeface="Helvetica" pitchFamily="34" charset="0"/>
                <a:cs typeface="Helvetica" pitchFamily="34" charset="0"/>
              </a:rPr>
              <a:t>and </a:t>
            </a:r>
            <a:r>
              <a:rPr lang="en-US" dirty="0" smtClean="0">
                <a:solidFill>
                  <a:prstClr val="black"/>
                </a:solidFill>
                <a:latin typeface="Helvetica" pitchFamily="34" charset="0"/>
                <a:cs typeface="Helvetica" pitchFamily="34" charset="0"/>
              </a:rPr>
              <a:t>expertise in the pursuit of better products for poverty-related and neglected diseases </a:t>
            </a:r>
          </a:p>
          <a:p>
            <a:pPr marL="800100" lvl="1" indent="-342900" defTabSz="457200">
              <a:spcBef>
                <a:spcPts val="1200"/>
              </a:spcBef>
              <a:spcAft>
                <a:spcPts val="1200"/>
              </a:spcAft>
              <a:buFont typeface="Wingdings" pitchFamily="2" charset="2"/>
              <a:buChar char="§"/>
            </a:pPr>
            <a:r>
              <a:rPr lang="nl-NL" dirty="0" smtClean="0">
                <a:solidFill>
                  <a:prstClr val="black"/>
                </a:solidFill>
                <a:latin typeface="Helvetica" pitchFamily="34" charset="0"/>
                <a:cs typeface="Helvetica" pitchFamily="34" charset="0"/>
              </a:rPr>
              <a:t>Pooled donor funds accross development portfolio (risk mitigation in pursuit of a </a:t>
            </a:r>
            <a:r>
              <a:rPr lang="nl-NL" i="1" dirty="0" smtClean="0">
                <a:solidFill>
                  <a:prstClr val="black"/>
                </a:solidFill>
                <a:latin typeface="Helvetica" pitchFamily="34" charset="0"/>
                <a:cs typeface="Helvetica" pitchFamily="34" charset="0"/>
              </a:rPr>
              <a:t>global public good</a:t>
            </a:r>
            <a:r>
              <a:rPr lang="nl-NL" dirty="0" smtClean="0">
                <a:solidFill>
                  <a:prstClr val="black"/>
                </a:solidFill>
                <a:latin typeface="Helvetica" pitchFamily="34" charset="0"/>
                <a:cs typeface="Helvetica" pitchFamily="34" charset="0"/>
              </a:rPr>
              <a:t>)</a:t>
            </a:r>
            <a:endParaRPr lang="en-US" dirty="0">
              <a:solidFill>
                <a:prstClr val="black"/>
              </a:solidFill>
              <a:latin typeface="Helvetica" pitchFamily="34" charset="0"/>
              <a:cs typeface="Helvetica" pitchFamily="34" charset="0"/>
            </a:endParaRPr>
          </a:p>
          <a:p>
            <a:pPr marL="800100" lvl="1" indent="-342900" defTabSz="457200">
              <a:spcBef>
                <a:spcPts val="1200"/>
              </a:spcBef>
              <a:spcAft>
                <a:spcPts val="1200"/>
              </a:spcAft>
              <a:buFont typeface="Wingdings" pitchFamily="2" charset="2"/>
              <a:buChar char="§"/>
            </a:pPr>
            <a:r>
              <a:rPr lang="en-US" dirty="0" smtClean="0">
                <a:solidFill>
                  <a:prstClr val="black"/>
                </a:solidFill>
                <a:latin typeface="Helvetica" pitchFamily="34" charset="0"/>
                <a:cs typeface="Helvetica" pitchFamily="34" charset="0"/>
              </a:rPr>
              <a:t>Operate as non-profit Research &amp; Development </a:t>
            </a:r>
            <a:r>
              <a:rPr lang="en-US" dirty="0">
                <a:solidFill>
                  <a:prstClr val="black"/>
                </a:solidFill>
                <a:latin typeface="Helvetica" pitchFamily="34" charset="0"/>
                <a:cs typeface="Helvetica" pitchFamily="34" charset="0"/>
              </a:rPr>
              <a:t>organizations</a:t>
            </a:r>
          </a:p>
          <a:p>
            <a:pPr marL="342900" indent="-342900" defTabSz="457200">
              <a:spcBef>
                <a:spcPts val="1200"/>
              </a:spcBef>
              <a:spcAft>
                <a:spcPts val="1200"/>
              </a:spcAft>
              <a:buFont typeface="Wingdings" pitchFamily="2" charset="2"/>
              <a:buChar char="§"/>
            </a:pPr>
            <a:r>
              <a:rPr lang="en-US" dirty="0" smtClean="0">
                <a:solidFill>
                  <a:prstClr val="black"/>
                </a:solidFill>
                <a:latin typeface="Helvetica" pitchFamily="34" charset="0"/>
                <a:cs typeface="Helvetica" pitchFamily="34" charset="0"/>
              </a:rPr>
              <a:t>Strive to </a:t>
            </a:r>
            <a:r>
              <a:rPr lang="en-US" b="1" dirty="0" smtClean="0">
                <a:solidFill>
                  <a:prstClr val="black"/>
                </a:solidFill>
                <a:latin typeface="Helvetica" pitchFamily="34" charset="0"/>
                <a:cs typeface="Helvetica" pitchFamily="34" charset="0"/>
              </a:rPr>
              <a:t>increase </a:t>
            </a:r>
            <a:r>
              <a:rPr lang="en-US" b="1" dirty="0">
                <a:solidFill>
                  <a:prstClr val="black"/>
                </a:solidFill>
                <a:latin typeface="Helvetica" pitchFamily="34" charset="0"/>
                <a:cs typeface="Helvetica" pitchFamily="34" charset="0"/>
              </a:rPr>
              <a:t>developing countries’ capacity </a:t>
            </a:r>
            <a:r>
              <a:rPr lang="en-US" dirty="0">
                <a:solidFill>
                  <a:prstClr val="black"/>
                </a:solidFill>
                <a:latin typeface="Helvetica" pitchFamily="34" charset="0"/>
                <a:cs typeface="Helvetica" pitchFamily="34" charset="0"/>
              </a:rPr>
              <a:t>for research in combating such diseases. </a:t>
            </a:r>
          </a:p>
          <a:p>
            <a:pPr marL="342900" lvl="1" indent="-342900" defTabSz="457200">
              <a:spcBef>
                <a:spcPts val="1200"/>
              </a:spcBef>
              <a:spcAft>
                <a:spcPts val="1200"/>
              </a:spcAft>
              <a:buFont typeface="Wingdings" pitchFamily="2" charset="2"/>
              <a:buChar char="§"/>
            </a:pPr>
            <a:r>
              <a:rPr lang="en-US" b="1" dirty="0">
                <a:solidFill>
                  <a:prstClr val="black"/>
                </a:solidFill>
                <a:latin typeface="Helvetica" pitchFamily="34" charset="0"/>
                <a:cs typeface="Helvetica" pitchFamily="34" charset="0"/>
              </a:rPr>
              <a:t>Bring </a:t>
            </a:r>
            <a:r>
              <a:rPr lang="en-US" b="1" dirty="0" smtClean="0">
                <a:solidFill>
                  <a:prstClr val="black"/>
                </a:solidFill>
                <a:latin typeface="Helvetica" pitchFamily="34" charset="0"/>
                <a:cs typeface="Helvetica" pitchFamily="34" charset="0"/>
              </a:rPr>
              <a:t>private-sector </a:t>
            </a:r>
            <a:r>
              <a:rPr lang="en-US" b="1" dirty="0">
                <a:solidFill>
                  <a:prstClr val="black"/>
                </a:solidFill>
                <a:latin typeface="Helvetica" pitchFamily="34" charset="0"/>
                <a:cs typeface="Helvetica" pitchFamily="34" charset="0"/>
              </a:rPr>
              <a:t>expertise </a:t>
            </a:r>
            <a:r>
              <a:rPr lang="en-US" dirty="0">
                <a:solidFill>
                  <a:prstClr val="black"/>
                </a:solidFill>
                <a:latin typeface="Helvetica" pitchFamily="34" charset="0"/>
                <a:cs typeface="Helvetica" pitchFamily="34" charset="0"/>
              </a:rPr>
              <a:t>to applied research and product development, portfolio </a:t>
            </a:r>
            <a:r>
              <a:rPr lang="en-US" dirty="0" smtClean="0">
                <a:solidFill>
                  <a:prstClr val="black"/>
                </a:solidFill>
                <a:latin typeface="Helvetica" pitchFamily="34" charset="0"/>
                <a:cs typeface="Helvetica" pitchFamily="34" charset="0"/>
              </a:rPr>
              <a:t>management. </a:t>
            </a:r>
            <a:endParaRPr lang="en-US" dirty="0">
              <a:solidFill>
                <a:prstClr val="black"/>
              </a:solidFill>
              <a:latin typeface="Helvetica" pitchFamily="34" charset="0"/>
              <a:cs typeface="Helvetica" pitchFamily="34" charset="0"/>
            </a:endParaRPr>
          </a:p>
          <a:p>
            <a:pPr marL="342900" lvl="1" indent="-342900" defTabSz="457200">
              <a:spcBef>
                <a:spcPts val="1200"/>
              </a:spcBef>
              <a:spcAft>
                <a:spcPts val="1200"/>
              </a:spcAft>
              <a:buFont typeface="Wingdings" pitchFamily="2" charset="2"/>
              <a:buChar char="§"/>
            </a:pPr>
            <a:r>
              <a:rPr lang="nl-NL" b="1" dirty="0" smtClean="0">
                <a:solidFill>
                  <a:prstClr val="black"/>
                </a:solidFill>
                <a:latin typeface="Helvetica" pitchFamily="34" charset="0"/>
                <a:cs typeface="Helvetica" pitchFamily="34" charset="0"/>
              </a:rPr>
              <a:t>Access at the core</a:t>
            </a:r>
            <a:r>
              <a:rPr lang="nl-NL" dirty="0" smtClean="0">
                <a:solidFill>
                  <a:prstClr val="black"/>
                </a:solidFill>
                <a:latin typeface="Helvetica" pitchFamily="34" charset="0"/>
                <a:cs typeface="Helvetica" pitchFamily="34" charset="0"/>
              </a:rPr>
              <a:t>: from R&amp;D to final uptake</a:t>
            </a:r>
            <a:endParaRPr lang="en-US" dirty="0">
              <a:solidFill>
                <a:prstClr val="black"/>
              </a:solidFill>
              <a:latin typeface="Helvetica" pitchFamily="34" charset="0"/>
              <a:cs typeface="Helvetica"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9650" y="5085184"/>
            <a:ext cx="1914103" cy="1269134"/>
          </a:xfrm>
          <a:prstGeom prst="rect">
            <a:avLst/>
          </a:prstGeom>
        </p:spPr>
      </p:pic>
    </p:spTree>
    <p:extLst>
      <p:ext uri="{BB962C8B-B14F-4D97-AF65-F5344CB8AC3E}">
        <p14:creationId xmlns:p14="http://schemas.microsoft.com/office/powerpoint/2010/main" val="1990899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841788" y="1616494"/>
            <a:ext cx="5448654" cy="461665"/>
          </a:xfrm>
          <a:prstGeom prst="rect">
            <a:avLst/>
          </a:prstGeom>
          <a:noFill/>
        </p:spPr>
        <p:txBody>
          <a:bodyPr wrap="square" rtlCol="0">
            <a:spAutoFit/>
          </a:bodyPr>
          <a:lstStyle/>
          <a:p>
            <a:pPr defTabSz="457200"/>
            <a:r>
              <a:rPr lang="nl-NL" sz="2400" b="1" dirty="0" smtClean="0">
                <a:solidFill>
                  <a:prstClr val="black"/>
                </a:solidFill>
              </a:rPr>
              <a:t>PDP </a:t>
            </a:r>
            <a:r>
              <a:rPr lang="nl-NL" sz="2400" b="1" dirty="0" err="1" smtClean="0">
                <a:solidFill>
                  <a:prstClr val="black"/>
                </a:solidFill>
              </a:rPr>
              <a:t>Funding</a:t>
            </a:r>
            <a:r>
              <a:rPr lang="nl-NL" sz="2400" b="1" dirty="0" smtClean="0">
                <a:solidFill>
                  <a:prstClr val="black"/>
                </a:solidFill>
              </a:rPr>
              <a:t> in 2013: 500m USD </a:t>
            </a:r>
            <a:endParaRPr lang="en-US" sz="2400" b="1" dirty="0">
              <a:solidFill>
                <a:prstClr val="black"/>
              </a:solidFill>
            </a:endParaRPr>
          </a:p>
        </p:txBody>
      </p:sp>
      <p:sp>
        <p:nvSpPr>
          <p:cNvPr id="35" name="TextBox 34"/>
          <p:cNvSpPr txBox="1"/>
          <p:nvPr/>
        </p:nvSpPr>
        <p:spPr>
          <a:xfrm>
            <a:off x="405286" y="344481"/>
            <a:ext cx="8596823" cy="369332"/>
          </a:xfrm>
          <a:prstGeom prst="rect">
            <a:avLst/>
          </a:prstGeom>
          <a:noFill/>
        </p:spPr>
        <p:txBody>
          <a:bodyPr wrap="square" lIns="0" tIns="0" rIns="0" bIns="0">
            <a:spAutoFit/>
          </a:bodyPr>
          <a:lstStyle/>
          <a:p>
            <a:pPr defTabSz="457200">
              <a:defRPr/>
            </a:pPr>
            <a:r>
              <a:rPr lang="en-US" sz="2400" b="1" dirty="0" smtClean="0">
                <a:solidFill>
                  <a:srgbClr val="1F497D"/>
                </a:solidFill>
                <a:latin typeface="Arial Black" pitchFamily="34" charset="0"/>
              </a:rPr>
              <a:t> How to stimulate product development?</a:t>
            </a:r>
            <a:endParaRPr lang="en-US" sz="2400" b="1" dirty="0">
              <a:solidFill>
                <a:srgbClr val="1F497D"/>
              </a:solidFill>
              <a:latin typeface="Arial Black" pitchFamily="34" charset="0"/>
            </a:endParaRPr>
          </a:p>
        </p:txBody>
      </p:sp>
      <p:graphicFrame>
        <p:nvGraphicFramePr>
          <p:cNvPr id="34" name="Chart 33"/>
          <p:cNvGraphicFramePr>
            <a:graphicFrameLocks/>
          </p:cNvGraphicFramePr>
          <p:nvPr>
            <p:extLst>
              <p:ext uri="{D42A27DB-BD31-4B8C-83A1-F6EECF244321}">
                <p14:modId xmlns:p14="http://schemas.microsoft.com/office/powerpoint/2010/main" val="712142016"/>
              </p:ext>
            </p:extLst>
          </p:nvPr>
        </p:nvGraphicFramePr>
        <p:xfrm>
          <a:off x="819487" y="2752848"/>
          <a:ext cx="3199619" cy="2813493"/>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4814688" y="3439442"/>
            <a:ext cx="144016" cy="192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7" name="Rectangle 36"/>
          <p:cNvSpPr/>
          <p:nvPr/>
        </p:nvSpPr>
        <p:spPr>
          <a:xfrm>
            <a:off x="4814688" y="3749230"/>
            <a:ext cx="144016" cy="192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8" name="Rectangle 37"/>
          <p:cNvSpPr/>
          <p:nvPr/>
        </p:nvSpPr>
        <p:spPr>
          <a:xfrm>
            <a:off x="4814688" y="4065844"/>
            <a:ext cx="144016" cy="192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9" name="Rectangle 38"/>
          <p:cNvSpPr/>
          <p:nvPr/>
        </p:nvSpPr>
        <p:spPr>
          <a:xfrm>
            <a:off x="4814688" y="4397631"/>
            <a:ext cx="144016" cy="1920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0" name="TextBox 39"/>
          <p:cNvSpPr txBox="1"/>
          <p:nvPr/>
        </p:nvSpPr>
        <p:spPr>
          <a:xfrm>
            <a:off x="5175596" y="3326733"/>
            <a:ext cx="3043359" cy="369332"/>
          </a:xfrm>
          <a:prstGeom prst="rect">
            <a:avLst/>
          </a:prstGeom>
          <a:noFill/>
        </p:spPr>
        <p:txBody>
          <a:bodyPr wrap="square" rtlCol="0">
            <a:spAutoFit/>
          </a:bodyPr>
          <a:lstStyle/>
          <a:p>
            <a:pPr defTabSz="457200"/>
            <a:r>
              <a:rPr lang="nl-NL" dirty="0" smtClean="0">
                <a:solidFill>
                  <a:prstClr val="black"/>
                </a:solidFill>
              </a:rPr>
              <a:t>225m bi-lat </a:t>
            </a:r>
            <a:r>
              <a:rPr lang="nl-NL" dirty="0" err="1" smtClean="0">
                <a:solidFill>
                  <a:prstClr val="black"/>
                </a:solidFill>
              </a:rPr>
              <a:t>gov’t</a:t>
            </a:r>
            <a:r>
              <a:rPr lang="nl-NL" dirty="0" smtClean="0">
                <a:solidFill>
                  <a:prstClr val="black"/>
                </a:solidFill>
              </a:rPr>
              <a:t> </a:t>
            </a:r>
            <a:r>
              <a:rPr lang="nl-NL" dirty="0" err="1" smtClean="0">
                <a:solidFill>
                  <a:prstClr val="black"/>
                </a:solidFill>
              </a:rPr>
              <a:t>grants</a:t>
            </a:r>
            <a:r>
              <a:rPr lang="nl-NL" dirty="0" smtClean="0">
                <a:solidFill>
                  <a:prstClr val="black"/>
                </a:solidFill>
              </a:rPr>
              <a:t> </a:t>
            </a:r>
            <a:endParaRPr lang="en-US" dirty="0">
              <a:solidFill>
                <a:prstClr val="black"/>
              </a:solidFill>
            </a:endParaRPr>
          </a:p>
        </p:txBody>
      </p:sp>
      <p:sp>
        <p:nvSpPr>
          <p:cNvPr id="41" name="TextBox 40"/>
          <p:cNvSpPr txBox="1"/>
          <p:nvPr/>
        </p:nvSpPr>
        <p:spPr>
          <a:xfrm>
            <a:off x="5175597" y="3970189"/>
            <a:ext cx="3212478" cy="369332"/>
          </a:xfrm>
          <a:prstGeom prst="rect">
            <a:avLst/>
          </a:prstGeom>
          <a:noFill/>
        </p:spPr>
        <p:txBody>
          <a:bodyPr wrap="square" rtlCol="0">
            <a:spAutoFit/>
          </a:bodyPr>
          <a:lstStyle/>
          <a:p>
            <a:pPr defTabSz="457200"/>
            <a:r>
              <a:rPr lang="nl-NL" dirty="0" smtClean="0">
                <a:solidFill>
                  <a:prstClr val="black"/>
                </a:solidFill>
              </a:rPr>
              <a:t>250m </a:t>
            </a:r>
            <a:r>
              <a:rPr lang="nl-NL" dirty="0" err="1" smtClean="0">
                <a:solidFill>
                  <a:prstClr val="black"/>
                </a:solidFill>
              </a:rPr>
              <a:t>philantropic</a:t>
            </a:r>
            <a:r>
              <a:rPr lang="nl-NL" dirty="0" smtClean="0">
                <a:solidFill>
                  <a:prstClr val="black"/>
                </a:solidFill>
              </a:rPr>
              <a:t> </a:t>
            </a:r>
            <a:r>
              <a:rPr lang="nl-NL" dirty="0" err="1" smtClean="0">
                <a:solidFill>
                  <a:prstClr val="black"/>
                </a:solidFill>
              </a:rPr>
              <a:t>grants</a:t>
            </a:r>
            <a:endParaRPr lang="en-US" dirty="0">
              <a:solidFill>
                <a:prstClr val="black"/>
              </a:solidFill>
            </a:endParaRPr>
          </a:p>
        </p:txBody>
      </p:sp>
      <p:sp>
        <p:nvSpPr>
          <p:cNvPr id="42" name="TextBox 41"/>
          <p:cNvSpPr txBox="1"/>
          <p:nvPr/>
        </p:nvSpPr>
        <p:spPr>
          <a:xfrm>
            <a:off x="5175597" y="4323242"/>
            <a:ext cx="3212478" cy="369332"/>
          </a:xfrm>
          <a:prstGeom prst="rect">
            <a:avLst/>
          </a:prstGeom>
          <a:noFill/>
        </p:spPr>
        <p:txBody>
          <a:bodyPr wrap="square" rtlCol="0">
            <a:spAutoFit/>
          </a:bodyPr>
          <a:lstStyle/>
          <a:p>
            <a:pPr defTabSz="457200"/>
            <a:r>
              <a:rPr lang="nl-NL" dirty="0" smtClean="0">
                <a:solidFill>
                  <a:prstClr val="black"/>
                </a:solidFill>
              </a:rPr>
              <a:t>20m </a:t>
            </a:r>
            <a:r>
              <a:rPr lang="nl-NL" dirty="0" err="1" smtClean="0">
                <a:solidFill>
                  <a:prstClr val="black"/>
                </a:solidFill>
              </a:rPr>
              <a:t>multi</a:t>
            </a:r>
            <a:r>
              <a:rPr lang="nl-NL" dirty="0" smtClean="0">
                <a:solidFill>
                  <a:prstClr val="black"/>
                </a:solidFill>
              </a:rPr>
              <a:t>-lat &amp; </a:t>
            </a:r>
            <a:r>
              <a:rPr lang="nl-NL" dirty="0" err="1" smtClean="0">
                <a:solidFill>
                  <a:prstClr val="black"/>
                </a:solidFill>
              </a:rPr>
              <a:t>pooled</a:t>
            </a:r>
            <a:r>
              <a:rPr lang="nl-NL" dirty="0" smtClean="0">
                <a:solidFill>
                  <a:prstClr val="black"/>
                </a:solidFill>
              </a:rPr>
              <a:t> </a:t>
            </a:r>
            <a:r>
              <a:rPr lang="nl-NL" dirty="0" err="1" smtClean="0">
                <a:solidFill>
                  <a:prstClr val="black"/>
                </a:solidFill>
              </a:rPr>
              <a:t>funding</a:t>
            </a:r>
            <a:endParaRPr lang="en-US" dirty="0">
              <a:solidFill>
                <a:prstClr val="black"/>
              </a:solidFill>
            </a:endParaRPr>
          </a:p>
        </p:txBody>
      </p:sp>
      <p:sp>
        <p:nvSpPr>
          <p:cNvPr id="43" name="TextBox 42"/>
          <p:cNvSpPr txBox="1"/>
          <p:nvPr/>
        </p:nvSpPr>
        <p:spPr>
          <a:xfrm>
            <a:off x="5175597" y="3653575"/>
            <a:ext cx="3212478" cy="369332"/>
          </a:xfrm>
          <a:prstGeom prst="rect">
            <a:avLst/>
          </a:prstGeom>
          <a:noFill/>
        </p:spPr>
        <p:txBody>
          <a:bodyPr wrap="square" rtlCol="0">
            <a:spAutoFit/>
          </a:bodyPr>
          <a:lstStyle/>
          <a:p>
            <a:pPr defTabSz="457200"/>
            <a:r>
              <a:rPr lang="nl-NL" dirty="0">
                <a:solidFill>
                  <a:prstClr val="black"/>
                </a:solidFill>
              </a:rPr>
              <a:t>5</a:t>
            </a:r>
            <a:r>
              <a:rPr lang="nl-NL" dirty="0" smtClean="0">
                <a:solidFill>
                  <a:prstClr val="black"/>
                </a:solidFill>
              </a:rPr>
              <a:t>m </a:t>
            </a:r>
            <a:r>
              <a:rPr lang="nl-NL" dirty="0" err="1" smtClean="0">
                <a:solidFill>
                  <a:prstClr val="black"/>
                </a:solidFill>
              </a:rPr>
              <a:t>investments</a:t>
            </a:r>
            <a:endParaRPr lang="en-US" dirty="0">
              <a:solidFill>
                <a:prstClr val="black"/>
              </a:solidFill>
            </a:endParaRPr>
          </a:p>
        </p:txBody>
      </p:sp>
    </p:spTree>
    <p:extLst>
      <p:ext uri="{BB962C8B-B14F-4D97-AF65-F5344CB8AC3E}">
        <p14:creationId xmlns:p14="http://schemas.microsoft.com/office/powerpoint/2010/main" val="2962087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normAutofit fontScale="90000"/>
          </a:bodyPr>
          <a:lstStyle/>
          <a:p>
            <a:r>
              <a:rPr lang="en-US" dirty="0" smtClean="0"/>
              <a:t>DAH Needs to Shift Towards Core Functions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8292076"/>
              </p:ext>
            </p:extLst>
          </p:nvPr>
        </p:nvGraphicFramePr>
        <p:xfrm>
          <a:off x="457200" y="1066800"/>
          <a:ext cx="8382000" cy="4212488"/>
        </p:xfrm>
        <a:graphic>
          <a:graphicData uri="http://schemas.openxmlformats.org/drawingml/2006/table">
            <a:tbl>
              <a:tblPr firstRow="1" bandRow="1">
                <a:tableStyleId>{5C22544A-7EE6-4342-B048-85BDC9FD1C3A}</a:tableStyleId>
              </a:tblPr>
              <a:tblGrid>
                <a:gridCol w="3725333"/>
                <a:gridCol w="4656667"/>
              </a:tblGrid>
              <a:tr h="385894">
                <a:tc>
                  <a:txBody>
                    <a:bodyPr/>
                    <a:lstStyle/>
                    <a:p>
                      <a:pPr algn="ctr"/>
                      <a:r>
                        <a:rPr lang="en-US" b="1" dirty="0" smtClean="0"/>
                        <a:t>Function</a:t>
                      </a:r>
                      <a:endParaRPr lang="en-US" b="1" dirty="0"/>
                    </a:p>
                  </a:txBody>
                  <a:tcPr/>
                </a:tc>
                <a:tc>
                  <a:txBody>
                    <a:bodyPr/>
                    <a:lstStyle/>
                    <a:p>
                      <a:pPr algn="ctr"/>
                      <a:r>
                        <a:rPr lang="en-US" b="1" dirty="0" smtClean="0"/>
                        <a:t>Key</a:t>
                      </a:r>
                      <a:r>
                        <a:rPr lang="en-US" b="1" baseline="0" dirty="0" smtClean="0"/>
                        <a:t> Examples</a:t>
                      </a:r>
                      <a:endParaRPr lang="en-US" b="1" dirty="0"/>
                    </a:p>
                  </a:txBody>
                  <a:tcPr/>
                </a:tc>
              </a:tr>
              <a:tr h="1366706">
                <a:tc>
                  <a:txBody>
                    <a:bodyPr/>
                    <a:lstStyle/>
                    <a:p>
                      <a:r>
                        <a:rPr lang="en-US" b="1" dirty="0" smtClean="0"/>
                        <a:t>Core: </a:t>
                      </a:r>
                    </a:p>
                    <a:p>
                      <a:r>
                        <a:rPr lang="en-US" b="0" dirty="0" smtClean="0"/>
                        <a:t>Providing</a:t>
                      </a:r>
                      <a:r>
                        <a:rPr lang="en-US" b="0" baseline="0" dirty="0" smtClean="0"/>
                        <a:t> global public goods</a:t>
                      </a:r>
                      <a:endParaRPr lang="en-US" b="1" dirty="0"/>
                    </a:p>
                  </a:txBody>
                  <a:tcPr/>
                </a:tc>
                <a:tc>
                  <a:txBody>
                    <a:bodyPr/>
                    <a:lstStyle/>
                    <a:p>
                      <a:r>
                        <a:rPr lang="en-US" sz="1700" dirty="0" smtClean="0"/>
                        <a:t>▪ R&amp;D</a:t>
                      </a:r>
                      <a:r>
                        <a:rPr lang="en-US" sz="1700" baseline="0" dirty="0" smtClean="0"/>
                        <a:t> for health tools</a:t>
                      </a:r>
                    </a:p>
                    <a:p>
                      <a:r>
                        <a:rPr lang="en-US" sz="1700" kern="1200" dirty="0" smtClean="0">
                          <a:solidFill>
                            <a:schemeClr val="dk1"/>
                          </a:solidFill>
                          <a:effectLst/>
                          <a:latin typeface="+mn-lt"/>
                          <a:ea typeface="+mn-ea"/>
                          <a:cs typeface="+mn-cs"/>
                        </a:rPr>
                        <a:t>▪ Knowledge generation and sharing</a:t>
                      </a:r>
                    </a:p>
                    <a:p>
                      <a:r>
                        <a:rPr lang="en-US" sz="1700" kern="1200" dirty="0" smtClean="0">
                          <a:solidFill>
                            <a:schemeClr val="dk1"/>
                          </a:solidFill>
                          <a:effectLst/>
                          <a:latin typeface="+mn-lt"/>
                          <a:ea typeface="+mn-ea"/>
                          <a:cs typeface="+mn-cs"/>
                        </a:rPr>
                        <a:t>▪ Intellectual property and market shaping</a:t>
                      </a:r>
                      <a:r>
                        <a:rPr lang="en-US" sz="1700" kern="1200" baseline="0" dirty="0" smtClean="0">
                          <a:solidFill>
                            <a:schemeClr val="dk1"/>
                          </a:solidFill>
                          <a:effectLst/>
                          <a:latin typeface="+mn-lt"/>
                          <a:ea typeface="+mn-ea"/>
                          <a:cs typeface="+mn-cs"/>
                        </a:rPr>
                        <a:t> activities</a:t>
                      </a:r>
                      <a:endParaRPr lang="en-US" sz="1700" dirty="0"/>
                    </a:p>
                  </a:txBody>
                  <a:tcPr/>
                </a:tc>
              </a:tr>
              <a:tr h="666064">
                <a:tc>
                  <a:txBody>
                    <a:bodyPr/>
                    <a:lstStyle/>
                    <a:p>
                      <a:r>
                        <a:rPr lang="en-US" b="1" dirty="0" smtClean="0"/>
                        <a:t>Core: </a:t>
                      </a:r>
                    </a:p>
                    <a:p>
                      <a:r>
                        <a:rPr lang="en-US" sz="1800" kern="1200" dirty="0" smtClean="0">
                          <a:solidFill>
                            <a:schemeClr val="dk1"/>
                          </a:solidFill>
                          <a:effectLst/>
                          <a:latin typeface="+mn-lt"/>
                          <a:ea typeface="+mn-ea"/>
                          <a:cs typeface="+mn-cs"/>
                        </a:rPr>
                        <a:t>Controlling cross-border externalities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mn-lt"/>
                          <a:ea typeface="+mn-ea"/>
                          <a:cs typeface="+mn-cs"/>
                        </a:rPr>
                        <a:t>▪ Surveillance, information sharing, regulatory regimes e.g. to tackle </a:t>
                      </a:r>
                      <a:r>
                        <a:rPr lang="en-US" sz="1700" kern="1200" baseline="0" dirty="0" smtClean="0">
                          <a:solidFill>
                            <a:schemeClr val="dk1"/>
                          </a:solidFill>
                          <a:effectLst/>
                          <a:latin typeface="+mn-lt"/>
                          <a:ea typeface="+mn-ea"/>
                          <a:cs typeface="+mn-cs"/>
                        </a:rPr>
                        <a:t>cross-border outbreaks, counterfeit drugs, antibiotic resistance, tobacco marketing</a:t>
                      </a:r>
                      <a:endParaRPr lang="en-US" sz="1700" dirty="0" smtClean="0"/>
                    </a:p>
                  </a:txBody>
                  <a:tcPr/>
                </a:tc>
              </a:tr>
              <a:tr h="666064">
                <a:tc>
                  <a:txBody>
                    <a:bodyPr/>
                    <a:lstStyle/>
                    <a:p>
                      <a:r>
                        <a:rPr lang="en-US" b="1" dirty="0" smtClean="0"/>
                        <a:t>Core: </a:t>
                      </a:r>
                    </a:p>
                    <a:p>
                      <a:r>
                        <a:rPr lang="en-US" sz="1800" kern="1200" dirty="0" smtClean="0">
                          <a:solidFill>
                            <a:schemeClr val="dk1"/>
                          </a:solidFill>
                          <a:effectLst/>
                          <a:latin typeface="+mn-lt"/>
                          <a:ea typeface="+mn-ea"/>
                          <a:cs typeface="+mn-cs"/>
                        </a:rPr>
                        <a:t>Leadership and stewardship </a:t>
                      </a:r>
                      <a:endParaRPr lang="en-US" b="1" dirty="0"/>
                    </a:p>
                  </a:txBody>
                  <a:tcPr/>
                </a:tc>
                <a:tc>
                  <a:txBody>
                    <a:bodyPr/>
                    <a:lstStyle/>
                    <a:p>
                      <a:r>
                        <a:rPr lang="en-US" sz="1700" kern="1200" dirty="0" smtClean="0">
                          <a:solidFill>
                            <a:schemeClr val="dk1"/>
                          </a:solidFill>
                          <a:effectLst/>
                          <a:latin typeface="+mn-lt"/>
                          <a:ea typeface="+mn-ea"/>
                          <a:cs typeface="+mn-cs"/>
                        </a:rPr>
                        <a:t>▪  Global health advocacy, priority</a:t>
                      </a:r>
                      <a:r>
                        <a:rPr lang="en-US" sz="1700" kern="1200" baseline="0" dirty="0" smtClean="0">
                          <a:solidFill>
                            <a:schemeClr val="dk1"/>
                          </a:solidFill>
                          <a:effectLst/>
                          <a:latin typeface="+mn-lt"/>
                          <a:ea typeface="+mn-ea"/>
                          <a:cs typeface="+mn-cs"/>
                        </a:rPr>
                        <a:t> setting, aid effectiveness</a:t>
                      </a:r>
                      <a:endParaRPr lang="en-US" sz="1700" dirty="0"/>
                    </a:p>
                  </a:txBody>
                  <a:tcPr/>
                </a:tc>
              </a:tr>
              <a:tr h="666064">
                <a:tc>
                  <a:txBody>
                    <a:bodyPr/>
                    <a:lstStyle/>
                    <a:p>
                      <a:r>
                        <a:rPr lang="en-US" b="1" dirty="0" smtClean="0"/>
                        <a:t>Supportive:  </a:t>
                      </a:r>
                    </a:p>
                    <a:p>
                      <a:r>
                        <a:rPr lang="en-US" sz="1800" kern="1200" dirty="0" smtClean="0">
                          <a:solidFill>
                            <a:schemeClr val="dk1"/>
                          </a:solidFill>
                          <a:effectLst/>
                          <a:latin typeface="+mn-lt"/>
                          <a:ea typeface="+mn-ea"/>
                          <a:cs typeface="+mn-cs"/>
                        </a:rPr>
                        <a:t>Direct country assistance</a:t>
                      </a:r>
                      <a:endParaRPr lang="en-US" b="1" dirty="0"/>
                    </a:p>
                  </a:txBody>
                  <a:tcPr/>
                </a:tc>
                <a:tc>
                  <a:txBody>
                    <a:bodyPr/>
                    <a:lstStyle/>
                    <a:p>
                      <a:r>
                        <a:rPr lang="en-US" sz="1700" kern="1200" dirty="0" smtClean="0">
                          <a:solidFill>
                            <a:schemeClr val="dk1"/>
                          </a:solidFill>
                          <a:effectLst/>
                          <a:latin typeface="+mn-lt"/>
                          <a:ea typeface="+mn-ea"/>
                          <a:cs typeface="+mn-cs"/>
                        </a:rPr>
                        <a:t>▪ Financial and</a:t>
                      </a:r>
                      <a:r>
                        <a:rPr lang="en-US" sz="1700" kern="1200" baseline="0" dirty="0" smtClean="0">
                          <a:solidFill>
                            <a:schemeClr val="dk1"/>
                          </a:solidFill>
                          <a:effectLst/>
                          <a:latin typeface="+mn-lt"/>
                          <a:ea typeface="+mn-ea"/>
                          <a:cs typeface="+mn-cs"/>
                        </a:rPr>
                        <a:t> technical assistance</a:t>
                      </a:r>
                      <a:endParaRPr lang="en-US" sz="1700" dirty="0"/>
                    </a:p>
                  </a:txBody>
                  <a:tcPr/>
                </a:tc>
              </a:tr>
            </a:tbl>
          </a:graphicData>
        </a:graphic>
      </p:graphicFrame>
      <p:sp>
        <p:nvSpPr>
          <p:cNvPr id="5" name="TextBox 4"/>
          <p:cNvSpPr txBox="1"/>
          <p:nvPr/>
        </p:nvSpPr>
        <p:spPr>
          <a:xfrm>
            <a:off x="2133600" y="5638800"/>
            <a:ext cx="6705600" cy="784830"/>
          </a:xfrm>
          <a:prstGeom prst="rect">
            <a:avLst/>
          </a:prstGeom>
          <a:noFill/>
        </p:spPr>
        <p:txBody>
          <a:bodyPr wrap="square" rtlCol="0">
            <a:spAutoFit/>
          </a:bodyPr>
          <a:lstStyle/>
          <a:p>
            <a:pPr lvl="0" algn="r"/>
            <a:r>
              <a:rPr lang="en-US" sz="1500" dirty="0"/>
              <a:t>Jamison DT, </a:t>
            </a:r>
            <a:r>
              <a:rPr lang="en-US" sz="1500" dirty="0" err="1"/>
              <a:t>Frenk</a:t>
            </a:r>
            <a:r>
              <a:rPr lang="en-US" sz="1500" dirty="0"/>
              <a:t> J, </a:t>
            </a:r>
            <a:r>
              <a:rPr lang="en-US" sz="1500" dirty="0" err="1"/>
              <a:t>Knaul</a:t>
            </a:r>
            <a:r>
              <a:rPr lang="en-US" sz="1500" dirty="0"/>
              <a:t> F. International collective action in health: objectives, functions, and rationale. </a:t>
            </a:r>
            <a:r>
              <a:rPr lang="en-US" sz="1500" i="1" dirty="0"/>
              <a:t>Lancet </a:t>
            </a:r>
            <a:r>
              <a:rPr lang="en-US" sz="1500" dirty="0"/>
              <a:t>1998; 351:</a:t>
            </a:r>
            <a:r>
              <a:rPr lang="en-US" sz="1500" b="1" dirty="0"/>
              <a:t> </a:t>
            </a:r>
            <a:r>
              <a:rPr lang="en-US" sz="1500" dirty="0"/>
              <a:t>514–17.</a:t>
            </a:r>
          </a:p>
          <a:p>
            <a:pPr algn="r"/>
            <a:endParaRPr lang="en-US" sz="1500" dirty="0"/>
          </a:p>
        </p:txBody>
      </p:sp>
    </p:spTree>
    <p:extLst>
      <p:ext uri="{BB962C8B-B14F-4D97-AF65-F5344CB8AC3E}">
        <p14:creationId xmlns:p14="http://schemas.microsoft.com/office/powerpoint/2010/main" val="4236587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35664" y="328613"/>
            <a:ext cx="8142288" cy="369332"/>
          </a:xfrm>
          <a:prstGeom prst="rect">
            <a:avLst/>
          </a:prstGeom>
          <a:noFill/>
        </p:spPr>
        <p:txBody>
          <a:bodyPr lIns="0" tIns="0" rIns="0" bIns="0">
            <a:spAutoFit/>
          </a:bodyPr>
          <a:lstStyle/>
          <a:p>
            <a:pPr defTabSz="457200">
              <a:defRPr/>
            </a:pPr>
            <a:r>
              <a:rPr lang="nl-NL" sz="2400" dirty="0" smtClean="0">
                <a:solidFill>
                  <a:srgbClr val="1F497D"/>
                </a:solidFill>
                <a:latin typeface="Arial Black" pitchFamily="34" charset="0"/>
                <a:cs typeface="Caledonia-Headline"/>
              </a:rPr>
              <a:t>GH R&amp;D </a:t>
            </a:r>
            <a:r>
              <a:rPr lang="nl-NL" sz="2400" dirty="0" err="1" smtClean="0">
                <a:solidFill>
                  <a:srgbClr val="1F497D"/>
                </a:solidFill>
                <a:latin typeface="Arial Black" pitchFamily="34" charset="0"/>
                <a:cs typeface="Caledonia-Headline"/>
              </a:rPr>
              <a:t>and</a:t>
            </a:r>
            <a:r>
              <a:rPr lang="nl-NL" sz="2400" dirty="0" smtClean="0">
                <a:solidFill>
                  <a:srgbClr val="1F497D"/>
                </a:solidFill>
                <a:latin typeface="Arial Black" pitchFamily="34" charset="0"/>
                <a:cs typeface="Caledonia-Headline"/>
              </a:rPr>
              <a:t> the </a:t>
            </a:r>
            <a:r>
              <a:rPr lang="nl-NL" sz="2400" dirty="0" err="1" smtClean="0">
                <a:solidFill>
                  <a:srgbClr val="1F497D"/>
                </a:solidFill>
                <a:latin typeface="Arial Black" pitchFamily="34" charset="0"/>
                <a:cs typeface="Caledonia-Headline"/>
              </a:rPr>
              <a:t>Sustainable</a:t>
            </a:r>
            <a:r>
              <a:rPr lang="nl-NL" sz="2400" dirty="0" smtClean="0">
                <a:solidFill>
                  <a:srgbClr val="1F497D"/>
                </a:solidFill>
                <a:latin typeface="Arial Black" pitchFamily="34" charset="0"/>
                <a:cs typeface="Caledonia-Headline"/>
              </a:rPr>
              <a:t> Development Goals </a:t>
            </a:r>
            <a:endParaRPr lang="en-US" sz="2400" dirty="0">
              <a:solidFill>
                <a:srgbClr val="1F497D"/>
              </a:solidFill>
              <a:latin typeface="Arial Black" pitchFamily="34" charset="0"/>
              <a:cs typeface="Caledonia-Headline"/>
            </a:endParaRPr>
          </a:p>
        </p:txBody>
      </p:sp>
      <p:sp>
        <p:nvSpPr>
          <p:cNvPr id="38" name="Rectangle 3"/>
          <p:cNvSpPr txBox="1">
            <a:spLocks noChangeArrowheads="1"/>
          </p:cNvSpPr>
          <p:nvPr/>
        </p:nvSpPr>
        <p:spPr bwMode="auto">
          <a:xfrm>
            <a:off x="552449" y="4437112"/>
            <a:ext cx="1303338" cy="784830"/>
          </a:xfrm>
          <a:prstGeom prst="rect">
            <a:avLst/>
          </a:prstGeom>
          <a:noFill/>
          <a:ln w="9525">
            <a:noFill/>
            <a:miter lim="800000"/>
            <a:headEnd/>
            <a:tailEnd/>
          </a:ln>
          <a:effectLst/>
        </p:spPr>
        <p:txBody>
          <a:bodyPr lIns="0" tIns="0" rIns="0" bIns="0" spcCol="228600">
            <a:spAutoFit/>
          </a:bodyPr>
          <a:lstStyle/>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p:txBody>
      </p:sp>
      <p:sp>
        <p:nvSpPr>
          <p:cNvPr id="42" name="Rectangle 3"/>
          <p:cNvSpPr txBox="1">
            <a:spLocks noChangeArrowheads="1"/>
          </p:cNvSpPr>
          <p:nvPr/>
        </p:nvSpPr>
        <p:spPr bwMode="auto">
          <a:xfrm>
            <a:off x="2102867" y="4437112"/>
            <a:ext cx="1031875" cy="784830"/>
          </a:xfrm>
          <a:prstGeom prst="rect">
            <a:avLst/>
          </a:prstGeom>
          <a:noFill/>
          <a:ln w="9525">
            <a:noFill/>
            <a:miter lim="800000"/>
            <a:headEnd/>
            <a:tailEnd/>
          </a:ln>
          <a:effectLst/>
        </p:spPr>
        <p:txBody>
          <a:bodyPr lIns="0" tIns="0" rIns="0" bIns="0" spcCol="228600">
            <a:spAutoFit/>
          </a:bodyPr>
          <a:lstStyle/>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p:txBody>
      </p:sp>
      <p:sp>
        <p:nvSpPr>
          <p:cNvPr id="23" name="Freeform 22"/>
          <p:cNvSpPr/>
          <p:nvPr/>
        </p:nvSpPr>
        <p:spPr>
          <a:xfrm>
            <a:off x="7686675" y="2133600"/>
            <a:ext cx="911225" cy="768350"/>
          </a:xfrm>
          <a:custGeom>
            <a:avLst/>
            <a:gdLst>
              <a:gd name="connsiteX0" fmla="*/ 0 w 911225"/>
              <a:gd name="connsiteY0" fmla="*/ 53975 h 768350"/>
              <a:gd name="connsiteX1" fmla="*/ 165100 w 911225"/>
              <a:gd name="connsiteY1" fmla="*/ 431800 h 768350"/>
              <a:gd name="connsiteX2" fmla="*/ 28575 w 911225"/>
              <a:gd name="connsiteY2" fmla="*/ 768350 h 768350"/>
              <a:gd name="connsiteX3" fmla="*/ 911225 w 911225"/>
              <a:gd name="connsiteY3" fmla="*/ 765175 h 768350"/>
              <a:gd name="connsiteX4" fmla="*/ 860425 w 911225"/>
              <a:gd name="connsiteY4" fmla="*/ 0 h 768350"/>
              <a:gd name="connsiteX5" fmla="*/ 0 w 911225"/>
              <a:gd name="connsiteY5" fmla="*/ 53975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25" h="768350">
                <a:moveTo>
                  <a:pt x="0" y="53975"/>
                </a:moveTo>
                <a:lnTo>
                  <a:pt x="165100" y="431800"/>
                </a:lnTo>
                <a:lnTo>
                  <a:pt x="28575" y="768350"/>
                </a:lnTo>
                <a:lnTo>
                  <a:pt x="911225" y="765175"/>
                </a:lnTo>
                <a:lnTo>
                  <a:pt x="860425" y="0"/>
                </a:lnTo>
                <a:lnTo>
                  <a:pt x="0" y="5397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7576" y="1079500"/>
            <a:ext cx="2030251" cy="1566266"/>
          </a:xfrm>
          <a:prstGeom prst="rect">
            <a:avLst/>
          </a:prstGeom>
        </p:spPr>
      </p:pic>
      <p:sp>
        <p:nvSpPr>
          <p:cNvPr id="7" name="TextBox 6"/>
          <p:cNvSpPr txBox="1"/>
          <p:nvPr/>
        </p:nvSpPr>
        <p:spPr>
          <a:xfrm>
            <a:off x="624564" y="1041400"/>
            <a:ext cx="5103012" cy="5355312"/>
          </a:xfrm>
          <a:prstGeom prst="rect">
            <a:avLst/>
          </a:prstGeom>
          <a:noFill/>
        </p:spPr>
        <p:txBody>
          <a:bodyPr wrap="square" rtlCol="0">
            <a:spAutoFit/>
          </a:bodyPr>
          <a:lstStyle/>
          <a:p>
            <a:pPr defTabSz="457200"/>
            <a:r>
              <a:rPr lang="en-AU" dirty="0" smtClean="0">
                <a:solidFill>
                  <a:prstClr val="black"/>
                </a:solidFill>
                <a:latin typeface="Helvetica" panose="020B0604020202020204" pitchFamily="34" charset="0"/>
                <a:cs typeface="Helvetica" panose="020B0604020202020204" pitchFamily="34" charset="0"/>
              </a:rPr>
              <a:t>Support R&amp;D for new health technologies for diseases that primarily affect developing countries (target 3b)</a:t>
            </a:r>
          </a:p>
          <a:p>
            <a:pPr defTabSz="457200"/>
            <a:endParaRPr lang="en-AU" dirty="0" smtClean="0">
              <a:solidFill>
                <a:prstClr val="black"/>
              </a:solidFill>
              <a:latin typeface="Helvetica" panose="020B0604020202020204" pitchFamily="34" charset="0"/>
              <a:cs typeface="Helvetica" panose="020B0604020202020204" pitchFamily="34" charset="0"/>
            </a:endParaRPr>
          </a:p>
          <a:p>
            <a:pPr defTabSz="457200"/>
            <a:endParaRPr lang="en-AU" dirty="0">
              <a:solidFill>
                <a:prstClr val="black"/>
              </a:solidFill>
              <a:latin typeface="Helvetica" panose="020B0604020202020204" pitchFamily="34" charset="0"/>
              <a:cs typeface="Helvetica" panose="020B0604020202020204" pitchFamily="34" charset="0"/>
            </a:endParaRPr>
          </a:p>
          <a:p>
            <a:pPr defTabSz="457200"/>
            <a:endParaRPr lang="en-AU" dirty="0" smtClean="0">
              <a:solidFill>
                <a:prstClr val="black"/>
              </a:solidFill>
              <a:latin typeface="Helvetica" panose="020B0604020202020204" pitchFamily="34" charset="0"/>
              <a:cs typeface="Helvetica" panose="020B0604020202020204" pitchFamily="34" charset="0"/>
            </a:endParaRPr>
          </a:p>
          <a:p>
            <a:pPr defTabSz="457200"/>
            <a:endParaRPr lang="en-AU" dirty="0" smtClean="0">
              <a:solidFill>
                <a:prstClr val="black"/>
              </a:solidFill>
              <a:latin typeface="Helvetica" panose="020B0604020202020204" pitchFamily="34" charset="0"/>
              <a:cs typeface="Helvetica" panose="020B0604020202020204" pitchFamily="34" charset="0"/>
            </a:endParaRPr>
          </a:p>
          <a:p>
            <a:pPr defTabSz="457200"/>
            <a:r>
              <a:rPr lang="en-AU" dirty="0" smtClean="0">
                <a:solidFill>
                  <a:prstClr val="black"/>
                </a:solidFill>
                <a:latin typeface="Helvetica" panose="020B0604020202020204" pitchFamily="34" charset="0"/>
                <a:cs typeface="Helvetica" panose="020B0604020202020204" pitchFamily="34" charset="0"/>
              </a:rPr>
              <a:t>Support research &amp; innovation in developing countries; enhance scientific research and strengthen technological infrastructure (9.5, 9a, 9b)</a:t>
            </a:r>
          </a:p>
          <a:p>
            <a:pPr defTabSz="457200"/>
            <a:endParaRPr lang="en-AU" dirty="0">
              <a:solidFill>
                <a:prstClr val="black"/>
              </a:solidFill>
              <a:latin typeface="Helvetica" panose="020B0604020202020204" pitchFamily="34" charset="0"/>
              <a:cs typeface="Helvetica" panose="020B0604020202020204" pitchFamily="34" charset="0"/>
            </a:endParaRPr>
          </a:p>
          <a:p>
            <a:pPr defTabSz="457200"/>
            <a:endParaRPr lang="en-AU" dirty="0" smtClean="0">
              <a:solidFill>
                <a:prstClr val="black"/>
              </a:solidFill>
              <a:latin typeface="Helvetica" panose="020B0604020202020204" pitchFamily="34" charset="0"/>
              <a:cs typeface="Helvetica" panose="020B0604020202020204" pitchFamily="34" charset="0"/>
            </a:endParaRPr>
          </a:p>
          <a:p>
            <a:pPr defTabSz="457200"/>
            <a:endParaRPr lang="en-AU" dirty="0">
              <a:solidFill>
                <a:prstClr val="black"/>
              </a:solidFill>
              <a:latin typeface="Helvetica" panose="020B0604020202020204" pitchFamily="34" charset="0"/>
              <a:cs typeface="Helvetica" panose="020B0604020202020204" pitchFamily="34" charset="0"/>
            </a:endParaRPr>
          </a:p>
          <a:p>
            <a:pPr defTabSz="457200"/>
            <a:r>
              <a:rPr lang="en-AU" dirty="0" smtClean="0">
                <a:solidFill>
                  <a:prstClr val="black"/>
                </a:solidFill>
                <a:latin typeface="Helvetica" panose="020B0604020202020204" pitchFamily="34" charset="0"/>
                <a:cs typeface="Helvetica" panose="020B0604020202020204" pitchFamily="34" charset="0"/>
              </a:rPr>
              <a:t>Facilitate global &amp; multi-sectorial partnerships, including N-S and S-S, that share </a:t>
            </a:r>
            <a:r>
              <a:rPr lang="en-US" dirty="0">
                <a:solidFill>
                  <a:prstClr val="black"/>
                </a:solidFill>
                <a:latin typeface="Helvetica" panose="020B0604020202020204" pitchFamily="34" charset="0"/>
                <a:cs typeface="Helvetica" panose="020B0604020202020204" pitchFamily="34" charset="0"/>
              </a:rPr>
              <a:t>knowledge, expertise, technology and financial </a:t>
            </a:r>
            <a:r>
              <a:rPr lang="en-US" dirty="0" smtClean="0">
                <a:solidFill>
                  <a:prstClr val="black"/>
                </a:solidFill>
                <a:latin typeface="Helvetica" panose="020B0604020202020204" pitchFamily="34" charset="0"/>
                <a:cs typeface="Helvetica" panose="020B0604020202020204" pitchFamily="34" charset="0"/>
              </a:rPr>
              <a:t>resource (17.6, 17.8, 17.9, 17.16, 17.17)</a:t>
            </a:r>
          </a:p>
          <a:p>
            <a:pPr defTabSz="457200"/>
            <a:endParaRPr lang="nl-NL" dirty="0">
              <a:solidFill>
                <a:prstClr val="black"/>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700" y="2942831"/>
            <a:ext cx="2030143" cy="156225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700" y="4825543"/>
            <a:ext cx="2030143" cy="1562259"/>
          </a:xfrm>
          <a:prstGeom prst="rect">
            <a:avLst/>
          </a:prstGeom>
        </p:spPr>
      </p:pic>
      <p:sp>
        <p:nvSpPr>
          <p:cNvPr id="8" name="Rectangle 7"/>
          <p:cNvSpPr/>
          <p:nvPr/>
        </p:nvSpPr>
        <p:spPr>
          <a:xfrm>
            <a:off x="552449" y="952500"/>
            <a:ext cx="7346951" cy="177800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52448" y="2834881"/>
            <a:ext cx="7346951" cy="177800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52447" y="4717672"/>
            <a:ext cx="7346951" cy="177800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647053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24818" y="349878"/>
            <a:ext cx="8729544" cy="369332"/>
          </a:xfrm>
          <a:prstGeom prst="rect">
            <a:avLst/>
          </a:prstGeom>
          <a:noFill/>
        </p:spPr>
        <p:txBody>
          <a:bodyPr wrap="square" lIns="0" tIns="0" rIns="0" bIns="0">
            <a:spAutoFit/>
          </a:bodyPr>
          <a:lstStyle/>
          <a:p>
            <a:pPr defTabSz="457200">
              <a:defRPr/>
            </a:pPr>
            <a:r>
              <a:rPr lang="nl-NL" sz="2400" dirty="0" smtClean="0">
                <a:solidFill>
                  <a:srgbClr val="1F497D"/>
                </a:solidFill>
                <a:latin typeface="Arial Black" pitchFamily="34" charset="0"/>
                <a:cs typeface="Caledonia-Headline"/>
              </a:rPr>
              <a:t>Global Health R&amp;D: </a:t>
            </a:r>
            <a:r>
              <a:rPr lang="nl-NL" sz="2400" dirty="0" err="1" smtClean="0">
                <a:solidFill>
                  <a:srgbClr val="1F497D"/>
                </a:solidFill>
                <a:latin typeface="Arial Black" pitchFamily="34" charset="0"/>
                <a:cs typeface="Caledonia-Headline"/>
              </a:rPr>
              <a:t>defining</a:t>
            </a:r>
            <a:r>
              <a:rPr lang="nl-NL" sz="2400" dirty="0">
                <a:solidFill>
                  <a:srgbClr val="1F497D"/>
                </a:solidFill>
                <a:latin typeface="Arial Black" pitchFamily="34" charset="0"/>
                <a:cs typeface="Caledonia-Headline"/>
              </a:rPr>
              <a:t> </a:t>
            </a:r>
            <a:r>
              <a:rPr lang="nl-NL" sz="2400" dirty="0" smtClean="0">
                <a:solidFill>
                  <a:srgbClr val="1F497D"/>
                </a:solidFill>
                <a:latin typeface="Arial Black" pitchFamily="34" charset="0"/>
                <a:cs typeface="Caledonia-Headline"/>
              </a:rPr>
              <a:t>indicators</a:t>
            </a:r>
            <a:endParaRPr lang="en-US" sz="2400" dirty="0">
              <a:solidFill>
                <a:srgbClr val="1F497D"/>
              </a:solidFill>
              <a:latin typeface="Arial Black" pitchFamily="34" charset="0"/>
              <a:cs typeface="Caledonia-Headline"/>
            </a:endParaRPr>
          </a:p>
        </p:txBody>
      </p:sp>
      <p:sp>
        <p:nvSpPr>
          <p:cNvPr id="38" name="Rectangle 3"/>
          <p:cNvSpPr txBox="1">
            <a:spLocks noChangeArrowheads="1"/>
          </p:cNvSpPr>
          <p:nvPr/>
        </p:nvSpPr>
        <p:spPr bwMode="auto">
          <a:xfrm>
            <a:off x="552449" y="4437112"/>
            <a:ext cx="1303338" cy="784830"/>
          </a:xfrm>
          <a:prstGeom prst="rect">
            <a:avLst/>
          </a:prstGeom>
          <a:noFill/>
          <a:ln w="9525">
            <a:noFill/>
            <a:miter lim="800000"/>
            <a:headEnd/>
            <a:tailEnd/>
          </a:ln>
          <a:effectLst/>
        </p:spPr>
        <p:txBody>
          <a:bodyPr lIns="0" tIns="0" rIns="0" bIns="0" spcCol="228600">
            <a:spAutoFit/>
          </a:bodyPr>
          <a:lstStyle/>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p:txBody>
      </p:sp>
      <p:sp>
        <p:nvSpPr>
          <p:cNvPr id="42" name="Rectangle 3"/>
          <p:cNvSpPr txBox="1">
            <a:spLocks noChangeArrowheads="1"/>
          </p:cNvSpPr>
          <p:nvPr/>
        </p:nvSpPr>
        <p:spPr bwMode="auto">
          <a:xfrm>
            <a:off x="2102867" y="4437112"/>
            <a:ext cx="1031875" cy="784830"/>
          </a:xfrm>
          <a:prstGeom prst="rect">
            <a:avLst/>
          </a:prstGeom>
          <a:noFill/>
          <a:ln w="9525">
            <a:noFill/>
            <a:miter lim="800000"/>
            <a:headEnd/>
            <a:tailEnd/>
          </a:ln>
          <a:effectLst/>
        </p:spPr>
        <p:txBody>
          <a:bodyPr lIns="0" tIns="0" rIns="0" bIns="0" spcCol="228600">
            <a:spAutoFit/>
          </a:bodyPr>
          <a:lstStyle/>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a:p>
            <a:pPr marL="91440" indent="-91440" defTabSz="457200">
              <a:spcAft>
                <a:spcPts val="900"/>
              </a:spcAft>
              <a:buClr>
                <a:prstClr val="black">
                  <a:lumMod val="50000"/>
                  <a:lumOff val="50000"/>
                </a:prstClr>
              </a:buClr>
              <a:buSzPct val="120000"/>
              <a:buFont typeface="Wingdings" charset="2"/>
              <a:buChar char="§"/>
              <a:defRPr/>
            </a:pPr>
            <a:endParaRPr lang="en-US" sz="1200" kern="0" dirty="0">
              <a:solidFill>
                <a:prstClr val="black"/>
              </a:solidFill>
              <a:latin typeface="Helvetica"/>
              <a:cs typeface="Helvetica"/>
            </a:endParaRPr>
          </a:p>
        </p:txBody>
      </p:sp>
      <p:sp>
        <p:nvSpPr>
          <p:cNvPr id="23" name="Freeform 22"/>
          <p:cNvSpPr/>
          <p:nvPr/>
        </p:nvSpPr>
        <p:spPr>
          <a:xfrm>
            <a:off x="7686675" y="2133600"/>
            <a:ext cx="911225" cy="768350"/>
          </a:xfrm>
          <a:custGeom>
            <a:avLst/>
            <a:gdLst>
              <a:gd name="connsiteX0" fmla="*/ 0 w 911225"/>
              <a:gd name="connsiteY0" fmla="*/ 53975 h 768350"/>
              <a:gd name="connsiteX1" fmla="*/ 165100 w 911225"/>
              <a:gd name="connsiteY1" fmla="*/ 431800 h 768350"/>
              <a:gd name="connsiteX2" fmla="*/ 28575 w 911225"/>
              <a:gd name="connsiteY2" fmla="*/ 768350 h 768350"/>
              <a:gd name="connsiteX3" fmla="*/ 911225 w 911225"/>
              <a:gd name="connsiteY3" fmla="*/ 765175 h 768350"/>
              <a:gd name="connsiteX4" fmla="*/ 860425 w 911225"/>
              <a:gd name="connsiteY4" fmla="*/ 0 h 768350"/>
              <a:gd name="connsiteX5" fmla="*/ 0 w 911225"/>
              <a:gd name="connsiteY5" fmla="*/ 53975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25" h="768350">
                <a:moveTo>
                  <a:pt x="0" y="53975"/>
                </a:moveTo>
                <a:lnTo>
                  <a:pt x="165100" y="431800"/>
                </a:lnTo>
                <a:lnTo>
                  <a:pt x="28575" y="768350"/>
                </a:lnTo>
                <a:lnTo>
                  <a:pt x="911225" y="765175"/>
                </a:lnTo>
                <a:lnTo>
                  <a:pt x="860425" y="0"/>
                </a:lnTo>
                <a:lnTo>
                  <a:pt x="0" y="5397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09" y="4743373"/>
            <a:ext cx="2169364" cy="569458"/>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228" y="4688113"/>
            <a:ext cx="2927131" cy="82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637302" y="4584128"/>
            <a:ext cx="1526976" cy="76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6576882" y="5604103"/>
            <a:ext cx="1647816" cy="51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850291" y="5511054"/>
            <a:ext cx="1937401" cy="748030"/>
          </a:xfrm>
          <a:prstGeom prst="rect">
            <a:avLst/>
          </a:prstGeom>
          <a:noFill/>
          <a:ln>
            <a:noFill/>
          </a:ln>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109" y="1952843"/>
            <a:ext cx="1597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2029" y="2016402"/>
            <a:ext cx="6508846" cy="1631216"/>
          </a:xfrm>
          <a:prstGeom prst="rect">
            <a:avLst/>
          </a:prstGeom>
          <a:noFill/>
        </p:spPr>
        <p:txBody>
          <a:bodyPr wrap="square" rtlCol="0">
            <a:spAutoFit/>
          </a:bodyPr>
          <a:lstStyle/>
          <a:p>
            <a:pPr defTabSz="457200"/>
            <a:r>
              <a:rPr lang="en-US" sz="2000" dirty="0">
                <a:solidFill>
                  <a:prstClr val="black"/>
                </a:solidFill>
              </a:rPr>
              <a:t>Financing for Development </a:t>
            </a:r>
            <a:r>
              <a:rPr lang="en-US" sz="2000" dirty="0" smtClean="0">
                <a:solidFill>
                  <a:prstClr val="black"/>
                </a:solidFill>
              </a:rPr>
              <a:t>Summit</a:t>
            </a:r>
          </a:p>
          <a:p>
            <a:pPr defTabSz="457200"/>
            <a:r>
              <a:rPr lang="en-US" sz="2000" dirty="0" smtClean="0">
                <a:solidFill>
                  <a:prstClr val="black"/>
                </a:solidFill>
              </a:rPr>
              <a:t>Addis Ababa, </a:t>
            </a:r>
            <a:r>
              <a:rPr lang="en-US" sz="2000" dirty="0">
                <a:solidFill>
                  <a:prstClr val="black"/>
                </a:solidFill>
              </a:rPr>
              <a:t>July </a:t>
            </a:r>
            <a:r>
              <a:rPr lang="en-US" sz="2000" dirty="0" smtClean="0">
                <a:solidFill>
                  <a:prstClr val="black"/>
                </a:solidFill>
              </a:rPr>
              <a:t>2015</a:t>
            </a:r>
          </a:p>
          <a:p>
            <a:pPr defTabSz="457200"/>
            <a:endParaRPr lang="en-US" sz="2000" dirty="0">
              <a:solidFill>
                <a:prstClr val="black"/>
              </a:solidFill>
            </a:endParaRPr>
          </a:p>
          <a:p>
            <a:pPr defTabSz="457200"/>
            <a:r>
              <a:rPr lang="nl-NL" sz="2000" b="1" dirty="0" err="1" smtClean="0">
                <a:solidFill>
                  <a:srgbClr val="C00000"/>
                </a:solidFill>
              </a:rPr>
              <a:t>Launch</a:t>
            </a:r>
            <a:r>
              <a:rPr lang="nl-NL" sz="2000" b="1" dirty="0" smtClean="0">
                <a:solidFill>
                  <a:srgbClr val="C00000"/>
                </a:solidFill>
              </a:rPr>
              <a:t> of a report on indicators </a:t>
            </a:r>
            <a:r>
              <a:rPr lang="nl-NL" sz="2000" b="1" dirty="0" err="1" smtClean="0">
                <a:solidFill>
                  <a:srgbClr val="C00000"/>
                </a:solidFill>
              </a:rPr>
              <a:t>for</a:t>
            </a:r>
            <a:r>
              <a:rPr lang="nl-NL" sz="2000" b="1" dirty="0" smtClean="0">
                <a:solidFill>
                  <a:srgbClr val="C00000"/>
                </a:solidFill>
              </a:rPr>
              <a:t> Global Health R&amp;D</a:t>
            </a:r>
          </a:p>
          <a:p>
            <a:pPr defTabSz="457200"/>
            <a:r>
              <a:rPr lang="nl-NL" sz="2000" dirty="0" err="1" smtClean="0">
                <a:solidFill>
                  <a:prstClr val="black"/>
                </a:solidFill>
              </a:rPr>
              <a:t>Consultations</a:t>
            </a:r>
            <a:r>
              <a:rPr lang="nl-NL" sz="2000" dirty="0" smtClean="0">
                <a:solidFill>
                  <a:prstClr val="black"/>
                </a:solidFill>
              </a:rPr>
              <a:t>: April - May</a:t>
            </a:r>
            <a:endParaRPr lang="en-US" sz="2000" dirty="0">
              <a:solidFill>
                <a:prstClr val="black"/>
              </a:solidFill>
            </a:endParaRPr>
          </a:p>
        </p:txBody>
      </p:sp>
      <p:sp>
        <p:nvSpPr>
          <p:cNvPr id="3" name="Rectangle 2"/>
          <p:cNvSpPr/>
          <p:nvPr/>
        </p:nvSpPr>
        <p:spPr>
          <a:xfrm>
            <a:off x="492029" y="1749972"/>
            <a:ext cx="8105871" cy="206528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5" name="Picture 14"/>
          <p:cNvPicPr/>
          <p:nvPr/>
        </p:nvPicPr>
        <p:blipFill>
          <a:blip r:embed="rId8">
            <a:extLst>
              <a:ext uri="{28A0092B-C50C-407E-A947-70E740481C1C}">
                <a14:useLocalDpi xmlns:a14="http://schemas.microsoft.com/office/drawing/2010/main" val="0"/>
              </a:ext>
            </a:extLst>
          </a:blip>
          <a:srcRect/>
          <a:stretch>
            <a:fillRect/>
          </a:stretch>
        </p:blipFill>
        <p:spPr bwMode="auto">
          <a:xfrm>
            <a:off x="3927329" y="5696910"/>
            <a:ext cx="1543317"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131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4572000"/>
          </a:xfrm>
        </p:spPr>
        <p:txBody>
          <a:bodyPr>
            <a:normAutofit/>
          </a:bodyPr>
          <a:lstStyle/>
          <a:p>
            <a:r>
              <a:rPr lang="en-US" dirty="0" smtClean="0"/>
              <a:t>Thank You</a:t>
            </a:r>
            <a:br>
              <a:rPr lang="en-US" dirty="0" smtClean="0"/>
            </a:br>
            <a:r>
              <a:rPr lang="en-US" dirty="0" smtClean="0"/>
              <a:t/>
            </a:r>
            <a:br>
              <a:rPr lang="en-US" dirty="0" smtClean="0"/>
            </a:br>
            <a:r>
              <a:rPr lang="en-US" b="1" dirty="0">
                <a:solidFill>
                  <a:srgbClr val="00AEEF"/>
                </a:solidFill>
              </a:rPr>
              <a:t/>
            </a:r>
            <a:br>
              <a:rPr lang="en-US" b="1" dirty="0">
                <a:solidFill>
                  <a:srgbClr val="00AEEF"/>
                </a:solidFill>
              </a:rPr>
            </a:br>
            <a:r>
              <a:rPr lang="en-US" b="1" dirty="0" smtClean="0">
                <a:solidFill>
                  <a:srgbClr val="00AEEF"/>
                </a:solidFill>
              </a:rPr>
              <a:t/>
            </a:r>
            <a:br>
              <a:rPr lang="en-US" b="1" dirty="0" smtClean="0">
                <a:solidFill>
                  <a:srgbClr val="00AEEF"/>
                </a:solidFill>
              </a:rPr>
            </a:br>
            <a:r>
              <a:rPr lang="en-US" b="1" dirty="0">
                <a:solidFill>
                  <a:srgbClr val="00AEEF"/>
                </a:solidFill>
              </a:rPr>
              <a:t/>
            </a:r>
            <a:br>
              <a:rPr lang="en-US" b="1" dirty="0">
                <a:solidFill>
                  <a:srgbClr val="00AEEF"/>
                </a:solidFill>
              </a:rPr>
            </a:br>
            <a:r>
              <a:rPr lang="en-US" sz="5400" b="1" dirty="0" smtClean="0">
                <a:solidFill>
                  <a:srgbClr val="00AEEF"/>
                </a:solidFill>
              </a:rPr>
              <a:t>GlobalHealth2035.org</a:t>
            </a:r>
            <a:endParaRPr lang="en-US" dirty="0"/>
          </a:p>
        </p:txBody>
      </p:sp>
      <p:grpSp>
        <p:nvGrpSpPr>
          <p:cNvPr id="10" name="Group 9"/>
          <p:cNvGrpSpPr/>
          <p:nvPr/>
        </p:nvGrpSpPr>
        <p:grpSpPr>
          <a:xfrm>
            <a:off x="1981200" y="2057400"/>
            <a:ext cx="6248400" cy="1351592"/>
            <a:chOff x="1981200" y="2057400"/>
            <a:chExt cx="6248400" cy="1351592"/>
          </a:xfrm>
        </p:grpSpPr>
        <p:pic>
          <p:nvPicPr>
            <p:cNvPr id="8" name="Picture 4" descr="https://encrypted-tbn3.gstatic.com/images?q=tbn:ANd9GcRXLulmKN5hzWHq3isGaLTqfjl7gJSmKRZPk2ObWjnc65wxcHSN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194337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191000" y="2208663"/>
              <a:ext cx="4038600" cy="1200329"/>
            </a:xfrm>
            <a:prstGeom prst="rect">
              <a:avLst/>
            </a:prstGeom>
            <a:noFill/>
          </p:spPr>
          <p:txBody>
            <a:bodyPr wrap="square" rtlCol="0">
              <a:spAutoFit/>
            </a:bodyPr>
            <a:lstStyle/>
            <a:p>
              <a:r>
                <a:rPr lang="en-US" sz="2400" b="1" dirty="0">
                  <a:solidFill>
                    <a:srgbClr val="00AEEF"/>
                  </a:solidFill>
                </a:rPr>
                <a:t>@</a:t>
              </a:r>
              <a:r>
                <a:rPr lang="en-US" sz="2400" b="1" dirty="0" err="1" smtClean="0">
                  <a:solidFill>
                    <a:srgbClr val="00AEEF"/>
                  </a:solidFill>
                </a:rPr>
                <a:t>gyamey</a:t>
              </a:r>
              <a:endParaRPr lang="en-US" sz="2400" b="1" dirty="0" smtClean="0">
                <a:solidFill>
                  <a:srgbClr val="00AEEF"/>
                </a:solidFill>
              </a:endParaRPr>
            </a:p>
            <a:p>
              <a:r>
                <a:rPr lang="en-US" sz="2400" b="1" dirty="0" smtClean="0">
                  <a:solidFill>
                    <a:srgbClr val="00AEEF"/>
                  </a:solidFill>
                </a:rPr>
                <a:t>@globlhealth2035</a:t>
              </a:r>
            </a:p>
            <a:p>
              <a:r>
                <a:rPr lang="en-US" sz="2400" b="1" dirty="0" smtClean="0">
                  <a:solidFill>
                    <a:srgbClr val="00AEEF"/>
                  </a:solidFill>
                </a:rPr>
                <a:t>#GH2035</a:t>
              </a:r>
              <a:endParaRPr lang="en-US" sz="2400" b="1" dirty="0">
                <a:solidFill>
                  <a:srgbClr val="00AEEF"/>
                </a:solidFill>
              </a:endParaRPr>
            </a:p>
          </p:txBody>
        </p:sp>
      </p:grpSp>
    </p:spTree>
    <p:extLst>
      <p:ext uri="{BB962C8B-B14F-4D97-AF65-F5344CB8AC3E}">
        <p14:creationId xmlns:p14="http://schemas.microsoft.com/office/powerpoint/2010/main" val="2366980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956134176"/>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924059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294872039"/>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851226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677400" cy="533400"/>
          </a:xfrm>
        </p:spPr>
        <p:txBody>
          <a:bodyPr>
            <a:normAutofit/>
          </a:bodyPr>
          <a:lstStyle/>
          <a:p>
            <a:r>
              <a:rPr lang="en-US" sz="2800" dirty="0" smtClean="0">
                <a:solidFill>
                  <a:srgbClr val="00B0F0"/>
                </a:solidFill>
              </a:rPr>
              <a:t>Post-2015 Challenges/Opportunities</a:t>
            </a:r>
            <a:endParaRPr lang="en-US" sz="2800" dirty="0">
              <a:solidFill>
                <a:srgbClr val="00B0F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3344390325"/>
              </p:ext>
            </p:extLst>
          </p:nvPr>
        </p:nvGraphicFramePr>
        <p:xfrm>
          <a:off x="1066800" y="2105272"/>
          <a:ext cx="6629400" cy="383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591853" y="3463636"/>
            <a:ext cx="1614983" cy="1108364"/>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537364" y="3541693"/>
            <a:ext cx="1787236" cy="954107"/>
          </a:xfrm>
          <a:prstGeom prst="rect">
            <a:avLst/>
          </a:prstGeom>
          <a:noFill/>
        </p:spPr>
        <p:txBody>
          <a:bodyPr wrap="square" rtlCol="0">
            <a:spAutoFit/>
          </a:bodyPr>
          <a:lstStyle/>
          <a:p>
            <a:pPr algn="ctr"/>
            <a:r>
              <a:rPr lang="en-US" sz="1400" b="1" dirty="0" smtClean="0"/>
              <a:t>Pro-poor UHC </a:t>
            </a:r>
            <a:r>
              <a:rPr lang="en-US" sz="1400" dirty="0" smtClean="0"/>
              <a:t>could efficiently achieve health </a:t>
            </a:r>
            <a:r>
              <a:rPr lang="en-US" sz="1400" dirty="0"/>
              <a:t> </a:t>
            </a:r>
            <a:r>
              <a:rPr lang="en-US" sz="1400" dirty="0" smtClean="0"/>
              <a:t>&amp; financial protection</a:t>
            </a:r>
            <a:endParaRPr lang="en-US" sz="1400" dirty="0"/>
          </a:p>
        </p:txBody>
      </p:sp>
      <p:sp>
        <p:nvSpPr>
          <p:cNvPr id="10" name="Rectangle 9"/>
          <p:cNvSpPr/>
          <p:nvPr/>
        </p:nvSpPr>
        <p:spPr>
          <a:xfrm>
            <a:off x="457200"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1057870"/>
            <a:ext cx="2971800" cy="923330"/>
          </a:xfrm>
          <a:prstGeom prst="rect">
            <a:avLst/>
          </a:prstGeom>
          <a:noFill/>
        </p:spPr>
        <p:txBody>
          <a:bodyPr wrap="square" rtlCol="0">
            <a:spAutoFit/>
          </a:bodyPr>
          <a:lstStyle/>
          <a:p>
            <a:r>
              <a:rPr lang="en-US" dirty="0" smtClean="0"/>
              <a:t>1. Unfinished </a:t>
            </a:r>
            <a:r>
              <a:rPr lang="en-US" dirty="0"/>
              <a:t>MDGs agenda</a:t>
            </a:r>
          </a:p>
          <a:p>
            <a:endParaRPr lang="en-US" dirty="0"/>
          </a:p>
          <a:p>
            <a:endParaRPr lang="en-US" dirty="0"/>
          </a:p>
        </p:txBody>
      </p:sp>
      <p:cxnSp>
        <p:nvCxnSpPr>
          <p:cNvPr id="13" name="Straight Arrow Connector 12"/>
          <p:cNvCxnSpPr/>
          <p:nvPr/>
        </p:nvCxnSpPr>
        <p:spPr>
          <a:xfrm>
            <a:off x="2019300" y="1447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19300" y="1447800"/>
            <a:ext cx="20193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44736"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20936" y="1057870"/>
            <a:ext cx="2971800" cy="923330"/>
          </a:xfrm>
          <a:prstGeom prst="rect">
            <a:avLst/>
          </a:prstGeom>
          <a:noFill/>
        </p:spPr>
        <p:txBody>
          <a:bodyPr wrap="square" rtlCol="0">
            <a:spAutoFit/>
          </a:bodyPr>
          <a:lstStyle/>
          <a:p>
            <a:r>
              <a:rPr lang="en-US" dirty="0" smtClean="0"/>
              <a:t>2. Microbial evolution</a:t>
            </a:r>
            <a:endParaRPr lang="en-US" dirty="0"/>
          </a:p>
          <a:p>
            <a:endParaRPr lang="en-US" dirty="0"/>
          </a:p>
          <a:p>
            <a:endParaRPr lang="en-US" dirty="0"/>
          </a:p>
        </p:txBody>
      </p:sp>
      <p:cxnSp>
        <p:nvCxnSpPr>
          <p:cNvPr id="19" name="Straight Arrow Connector 18"/>
          <p:cNvCxnSpPr/>
          <p:nvPr/>
        </p:nvCxnSpPr>
        <p:spPr>
          <a:xfrm>
            <a:off x="6130636" y="1447800"/>
            <a:ext cx="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1109"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7309" y="5248870"/>
            <a:ext cx="2971800" cy="923330"/>
          </a:xfrm>
          <a:prstGeom prst="rect">
            <a:avLst/>
          </a:prstGeom>
          <a:noFill/>
        </p:spPr>
        <p:txBody>
          <a:bodyPr wrap="square" rtlCol="0">
            <a:spAutoFit/>
          </a:bodyPr>
          <a:lstStyle/>
          <a:p>
            <a:r>
              <a:rPr lang="en-US" dirty="0" smtClean="0"/>
              <a:t>3. Crisis of NCDs and injuries</a:t>
            </a:r>
            <a:endParaRPr lang="en-US" dirty="0"/>
          </a:p>
          <a:p>
            <a:endParaRPr lang="en-US" dirty="0"/>
          </a:p>
          <a:p>
            <a:endParaRPr lang="en-US" dirty="0"/>
          </a:p>
        </p:txBody>
      </p:sp>
      <p:cxnSp>
        <p:nvCxnSpPr>
          <p:cNvPr id="23" name="Straight Arrow Connector 22"/>
          <p:cNvCxnSpPr/>
          <p:nvPr/>
        </p:nvCxnSpPr>
        <p:spPr>
          <a:xfrm flipV="1">
            <a:off x="3124200" y="4657130"/>
            <a:ext cx="0" cy="5244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76800"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53000" y="5248870"/>
            <a:ext cx="2971800" cy="923330"/>
          </a:xfrm>
          <a:prstGeom prst="rect">
            <a:avLst/>
          </a:prstGeom>
          <a:noFill/>
        </p:spPr>
        <p:txBody>
          <a:bodyPr wrap="square" rtlCol="0">
            <a:spAutoFit/>
          </a:bodyPr>
          <a:lstStyle/>
          <a:p>
            <a:r>
              <a:rPr lang="en-US" dirty="0" smtClean="0"/>
              <a:t>4. Medical impoverishment</a:t>
            </a:r>
            <a:endParaRPr lang="en-US" dirty="0"/>
          </a:p>
          <a:p>
            <a:endParaRPr lang="en-US" dirty="0"/>
          </a:p>
          <a:p>
            <a:endParaRPr lang="en-US" dirty="0"/>
          </a:p>
        </p:txBody>
      </p:sp>
      <p:cxnSp>
        <p:nvCxnSpPr>
          <p:cNvPr id="26" name="Straight Arrow Connector 25"/>
          <p:cNvCxnSpPr/>
          <p:nvPr/>
        </p:nvCxnSpPr>
        <p:spPr>
          <a:xfrm flipV="1">
            <a:off x="5791200" y="4657130"/>
            <a:ext cx="0" cy="5244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228600" y="5712905"/>
            <a:ext cx="8382000" cy="369332"/>
          </a:xfrm>
          <a:prstGeom prst="rect">
            <a:avLst/>
          </a:prstGeom>
          <a:no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 International </a:t>
            </a:r>
            <a:r>
              <a:rPr lang="en-US" dirty="0"/>
              <a:t>collective action arrangements and financing are not “fit for purpose” </a:t>
            </a:r>
          </a:p>
        </p:txBody>
      </p:sp>
    </p:spTree>
    <p:extLst>
      <p:ext uri="{BB962C8B-B14F-4D97-AF65-F5344CB8AC3E}">
        <p14:creationId xmlns:p14="http://schemas.microsoft.com/office/powerpoint/2010/main" val="3655423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lobal Health 2035">
      <a:dk1>
        <a:srgbClr val="53565A"/>
      </a:dk1>
      <a:lt1>
        <a:sysClr val="window" lastClr="FFFFFF"/>
      </a:lt1>
      <a:dk2>
        <a:srgbClr val="1F497D"/>
      </a:dk2>
      <a:lt2>
        <a:srgbClr val="EEECE1"/>
      </a:lt2>
      <a:accent1>
        <a:srgbClr val="00AEEF"/>
      </a:accent1>
      <a:accent2>
        <a:srgbClr val="EC008C"/>
      </a:accent2>
      <a:accent3>
        <a:srgbClr val="F9C606"/>
      </a:accent3>
      <a:accent4>
        <a:srgbClr val="EE3124"/>
      </a:accent4>
      <a:accent5>
        <a:srgbClr val="FFA3DA"/>
      </a:accent5>
      <a:accent6>
        <a:srgbClr val="FCE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5154</Words>
  <Application>Microsoft Office PowerPoint</Application>
  <PresentationFormat>On-screen Show (4:3)</PresentationFormat>
  <Paragraphs>794</Paragraphs>
  <Slides>62</Slides>
  <Notes>51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6" baseType="lpstr">
      <vt:lpstr>MS Mincho</vt:lpstr>
      <vt:lpstr>ＭＳ Ｐゴシック</vt:lpstr>
      <vt:lpstr>Arial</vt:lpstr>
      <vt:lpstr>Arial Black</vt:lpstr>
      <vt:lpstr>Caledonia-Headline</vt:lpstr>
      <vt:lpstr>Calibri</vt:lpstr>
      <vt:lpstr>Helvetica</vt:lpstr>
      <vt:lpstr>Segoe</vt:lpstr>
      <vt:lpstr>Times New Roman</vt:lpstr>
      <vt:lpstr>Verdana</vt:lpstr>
      <vt:lpstr>Wingdings</vt:lpstr>
      <vt:lpstr>Office Theme</vt:lpstr>
      <vt:lpstr>1_Office Theme</vt:lpstr>
      <vt:lpstr>Document</vt:lpstr>
      <vt:lpstr>Sweden´s development assistance for health – policy options to support the Global Health 2035 goals  Gavin Yamey, Helen Saxenian, and Hester Kuipers Seminar on development finance and poverty March 19, 2015 Sida Headquarters, Stockholm, Sweden</vt:lpstr>
      <vt:lpstr>PowerPoint Presentation</vt:lpstr>
      <vt:lpstr>Our Approach</vt:lpstr>
      <vt:lpstr>Our Approach</vt:lpstr>
      <vt:lpstr>Global Health 2035: Key Findings</vt:lpstr>
      <vt:lpstr>DAH Needs to Shift Towards Core Functions  </vt:lpstr>
      <vt:lpstr>Our Approach</vt:lpstr>
      <vt:lpstr>Our Approach</vt:lpstr>
      <vt:lpstr>Post-2015 Challenges/Opportunities</vt:lpstr>
      <vt:lpstr>Our Approach</vt:lpstr>
      <vt:lpstr>Our Approach</vt:lpstr>
      <vt:lpstr>Policy-oriented DAH framework </vt:lpstr>
      <vt:lpstr>Our Approach</vt:lpstr>
      <vt:lpstr>Our Approach</vt:lpstr>
      <vt:lpstr>Swedish DAH Reached About 4 Billion SEK in 2013 </vt:lpstr>
      <vt:lpstr>Our Analysis of Swedish DAH by Function</vt:lpstr>
      <vt:lpstr>Economic Growth Means Some Countries May Graduate from Swedish DAH by 2035 </vt:lpstr>
      <vt:lpstr>PowerPoint Presentation</vt:lpstr>
      <vt:lpstr>Our Approach</vt:lpstr>
      <vt:lpstr>Our Approach</vt:lpstr>
      <vt:lpstr>Global Health is a Core Priority for Swedish Aid: Active, Visible, Influential Health Donor</vt:lpstr>
      <vt:lpstr>Growth in Swedish DAH by 2035</vt:lpstr>
      <vt:lpstr>Our Approach</vt:lpstr>
      <vt:lpstr>Our Approach</vt:lpstr>
      <vt:lpstr>Overarching Policy Considerations</vt:lpstr>
      <vt:lpstr>Reminder: Five Major Post-2015 Challenges/Opportunities</vt:lpstr>
      <vt:lpstr>Examples of Policy Options</vt:lpstr>
      <vt:lpstr>PowerPoint Presentation</vt:lpstr>
      <vt:lpstr>PowerPoint Presentation</vt:lpstr>
      <vt:lpstr>Basic findings of The Lancet CIH and Swedish DAH reports related to financing convergence package and to poverty</vt:lpstr>
      <vt:lpstr>A.  Role of poor health and out of pocket expenditures in pushing households into poverty</vt:lpstr>
      <vt:lpstr>Measuring Financial Risk Protection</vt:lpstr>
      <vt:lpstr>B.  Investments in the convergence package would disproportionately benefit the poor</vt:lpstr>
      <vt:lpstr>Worldwide distribution of child deaths and infectious diseases by country income level</vt:lpstr>
      <vt:lpstr>PowerPoint Presentation</vt:lpstr>
      <vt:lpstr>Impact and Cost of Convergence</vt:lpstr>
      <vt:lpstr>  C.  Pro-Poor  UHC  </vt:lpstr>
      <vt:lpstr>D.  Financing the Convergence Package</vt:lpstr>
      <vt:lpstr>Economic growth</vt:lpstr>
      <vt:lpstr>PowerPoint Presentation</vt:lpstr>
      <vt:lpstr>Projected change in world population distribution across income categories:  calculations presented in Swedish DAH report </vt:lpstr>
      <vt:lpstr>Looking at recent experience:  Trends in GNI p.c., selected countries (current US$, released July 1 of following year from World Bank)</vt:lpstr>
      <vt:lpstr>GNI p.c., 2013 and key health indicators, selected countries</vt:lpstr>
      <vt:lpstr>Large rebasing of GDP:  How common? Why?</vt:lpstr>
      <vt:lpstr>D.  Financing the Convergence Package</vt:lpstr>
      <vt:lpstr>Domestic resource mobilization: as countries develop, on average the tax base broadens and tax compliance and administration improve</vt:lpstr>
      <vt:lpstr>Some of the taxes/subsidies of special interest to health</vt:lpstr>
      <vt:lpstr>Financing the Convergence Package</vt:lpstr>
      <vt:lpstr>Reallocations</vt:lpstr>
      <vt:lpstr>Financing the Convergence Package</vt:lpstr>
      <vt:lpstr>E.  DAH:  3 broad categories</vt:lpstr>
      <vt:lpstr>Targeting of DAH: key messages of reports</vt:lpstr>
      <vt:lpstr>PowerPoint Presentation</vt:lpstr>
      <vt:lpstr>The unfinished MDG health agenda</vt:lpstr>
      <vt:lpstr>PowerPoint Presentation</vt:lpstr>
      <vt:lpstr>The need for R&amp;D</vt:lpstr>
      <vt:lpstr>PowerPoint Presentation</vt:lpstr>
      <vt:lpstr>PowerPoint Presentation</vt:lpstr>
      <vt:lpstr>PowerPoint Presentation</vt:lpstr>
      <vt:lpstr>PowerPoint Presentation</vt:lpstr>
      <vt:lpstr>PowerPoint Presentation</vt:lpstr>
      <vt:lpstr>Thank You     GlobalHealth2035.org</vt:lpstr>
    </vt:vector>
  </TitlesOfParts>
  <Company>GMMB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Vita</dc:creator>
  <cp:lastModifiedBy>Helen Saxenian</cp:lastModifiedBy>
  <cp:revision>405</cp:revision>
  <cp:lastPrinted>2014-11-05T13:12:16Z</cp:lastPrinted>
  <dcterms:created xsi:type="dcterms:W3CDTF">2013-11-22T21:55:45Z</dcterms:created>
  <dcterms:modified xsi:type="dcterms:W3CDTF">2015-03-25T12:31:47Z</dcterms:modified>
</cp:coreProperties>
</file>